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6" r:id="rId2"/>
    <p:sldMasterId id="2147483744" r:id="rId3"/>
    <p:sldMasterId id="2147483858" r:id="rId4"/>
  </p:sldMasterIdLst>
  <p:notesMasterIdLst>
    <p:notesMasterId r:id="rId30"/>
  </p:notesMasterIdLst>
  <p:sldIdLst>
    <p:sldId id="278" r:id="rId5"/>
    <p:sldId id="340" r:id="rId6"/>
    <p:sldId id="341" r:id="rId7"/>
    <p:sldId id="279" r:id="rId8"/>
    <p:sldId id="304" r:id="rId9"/>
    <p:sldId id="312" r:id="rId10"/>
    <p:sldId id="345" r:id="rId11"/>
    <p:sldId id="342" r:id="rId12"/>
    <p:sldId id="306" r:id="rId13"/>
    <p:sldId id="343" r:id="rId14"/>
    <p:sldId id="349" r:id="rId15"/>
    <p:sldId id="350" r:id="rId16"/>
    <p:sldId id="351" r:id="rId17"/>
    <p:sldId id="276" r:id="rId18"/>
    <p:sldId id="352" r:id="rId19"/>
    <p:sldId id="353" r:id="rId20"/>
    <p:sldId id="346" r:id="rId21"/>
    <p:sldId id="354" r:id="rId22"/>
    <p:sldId id="355" r:id="rId23"/>
    <p:sldId id="347" r:id="rId24"/>
    <p:sldId id="357" r:id="rId25"/>
    <p:sldId id="348" r:id="rId26"/>
    <p:sldId id="266" r:id="rId27"/>
    <p:sldId id="359" r:id="rId28"/>
    <p:sldId id="339"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ffice365" initials="O" lastIdx="1" clrIdx="0">
    <p:extLst>
      <p:ext uri="{19B8F6BF-5375-455C-9EA6-DF929625EA0E}">
        <p15:presenceInfo xmlns:p15="http://schemas.microsoft.com/office/powerpoint/2012/main" userId="S::Lcz0303@my365.site::5bc749bc-2b32-422d-8e60-92bf5ff8895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A8DB"/>
    <a:srgbClr val="54C5AB"/>
    <a:srgbClr val="FFFFFF"/>
    <a:srgbClr val="54C4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8" autoAdjust="0"/>
    <p:restoredTop sz="94660"/>
  </p:normalViewPr>
  <p:slideViewPr>
    <p:cSldViewPr snapToGrid="0">
      <p:cViewPr varScale="1">
        <p:scale>
          <a:sx n="86" d="100"/>
          <a:sy n="86" d="100"/>
        </p:scale>
        <p:origin x="37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2E2E9D-9A16-4652-9AA8-A4A69570B875}" type="datetimeFigureOut">
              <a:rPr lang="zh-CN" altLang="en-US" smtClean="0"/>
              <a:t>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89958-265B-4D4C-8C23-B449095F41FB}" type="slidenum">
              <a:rPr lang="zh-CN" altLang="en-US" smtClean="0"/>
              <a:t>‹#›</a:t>
            </a:fld>
            <a:endParaRPr lang="zh-CN" altLang="en-US"/>
          </a:p>
        </p:txBody>
      </p:sp>
    </p:spTree>
    <p:extLst>
      <p:ext uri="{BB962C8B-B14F-4D97-AF65-F5344CB8AC3E}">
        <p14:creationId xmlns:p14="http://schemas.microsoft.com/office/powerpoint/2010/main" val="3935756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588893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2483881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583956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69349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14</a:t>
            </a:fld>
            <a:endParaRPr lang="zh-CN" altLang="en-US"/>
          </a:p>
        </p:txBody>
      </p:sp>
    </p:spTree>
    <p:extLst>
      <p:ext uri="{BB962C8B-B14F-4D97-AF65-F5344CB8AC3E}">
        <p14:creationId xmlns:p14="http://schemas.microsoft.com/office/powerpoint/2010/main" val="3576278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15</a:t>
            </a:fld>
            <a:endParaRPr lang="zh-CN" altLang="en-US"/>
          </a:p>
        </p:txBody>
      </p:sp>
    </p:spTree>
    <p:extLst>
      <p:ext uri="{BB962C8B-B14F-4D97-AF65-F5344CB8AC3E}">
        <p14:creationId xmlns:p14="http://schemas.microsoft.com/office/powerpoint/2010/main" val="761096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993284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17</a:t>
            </a:fld>
            <a:endParaRPr lang="zh-CN" altLang="en-US"/>
          </a:p>
        </p:txBody>
      </p:sp>
    </p:spTree>
    <p:extLst>
      <p:ext uri="{BB962C8B-B14F-4D97-AF65-F5344CB8AC3E}">
        <p14:creationId xmlns:p14="http://schemas.microsoft.com/office/powerpoint/2010/main" val="510652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18</a:t>
            </a:fld>
            <a:endParaRPr lang="zh-CN" altLang="en-US"/>
          </a:p>
        </p:txBody>
      </p:sp>
    </p:spTree>
    <p:extLst>
      <p:ext uri="{BB962C8B-B14F-4D97-AF65-F5344CB8AC3E}">
        <p14:creationId xmlns:p14="http://schemas.microsoft.com/office/powerpoint/2010/main" val="27669903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19</a:t>
            </a:fld>
            <a:endParaRPr lang="zh-CN" altLang="en-US"/>
          </a:p>
        </p:txBody>
      </p:sp>
    </p:spTree>
    <p:extLst>
      <p:ext uri="{BB962C8B-B14F-4D97-AF65-F5344CB8AC3E}">
        <p14:creationId xmlns:p14="http://schemas.microsoft.com/office/powerpoint/2010/main" val="1383010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20</a:t>
            </a:fld>
            <a:endParaRPr lang="zh-CN" altLang="en-US"/>
          </a:p>
        </p:txBody>
      </p:sp>
    </p:spTree>
    <p:extLst>
      <p:ext uri="{BB962C8B-B14F-4D97-AF65-F5344CB8AC3E}">
        <p14:creationId xmlns:p14="http://schemas.microsoft.com/office/powerpoint/2010/main" val="510652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3</a:t>
            </a:fld>
            <a:endParaRPr lang="zh-CN" altLang="en-US"/>
          </a:p>
        </p:txBody>
      </p:sp>
    </p:spTree>
    <p:extLst>
      <p:ext uri="{BB962C8B-B14F-4D97-AF65-F5344CB8AC3E}">
        <p14:creationId xmlns:p14="http://schemas.microsoft.com/office/powerpoint/2010/main" val="2603832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21</a:t>
            </a:fld>
            <a:endParaRPr lang="zh-CN" altLang="en-US"/>
          </a:p>
        </p:txBody>
      </p:sp>
    </p:spTree>
    <p:extLst>
      <p:ext uri="{BB962C8B-B14F-4D97-AF65-F5344CB8AC3E}">
        <p14:creationId xmlns:p14="http://schemas.microsoft.com/office/powerpoint/2010/main" val="32011160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22</a:t>
            </a:fld>
            <a:endParaRPr lang="zh-CN" altLang="en-US"/>
          </a:p>
        </p:txBody>
      </p:sp>
    </p:spTree>
    <p:extLst>
      <p:ext uri="{BB962C8B-B14F-4D97-AF65-F5344CB8AC3E}">
        <p14:creationId xmlns:p14="http://schemas.microsoft.com/office/powerpoint/2010/main" val="510652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23</a:t>
            </a:fld>
            <a:endParaRPr lang="zh-CN" altLang="en-US"/>
          </a:p>
        </p:txBody>
      </p:sp>
    </p:spTree>
    <p:extLst>
      <p:ext uri="{BB962C8B-B14F-4D97-AF65-F5344CB8AC3E}">
        <p14:creationId xmlns:p14="http://schemas.microsoft.com/office/powerpoint/2010/main" val="2502775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A6F1AA-0EE8-413B-B194-C87D188FAB8E}" type="slidenum">
              <a:rPr lang="zh-CN" altLang="en-US" smtClean="0"/>
              <a:t>24</a:t>
            </a:fld>
            <a:endParaRPr lang="zh-CN" altLang="en-US"/>
          </a:p>
        </p:txBody>
      </p:sp>
    </p:spTree>
    <p:extLst>
      <p:ext uri="{BB962C8B-B14F-4D97-AF65-F5344CB8AC3E}">
        <p14:creationId xmlns:p14="http://schemas.microsoft.com/office/powerpoint/2010/main" val="591430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162520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3417717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469603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5947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985227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8</a:t>
            </a:fld>
            <a:endParaRPr lang="zh-CN" altLang="en-US"/>
          </a:p>
        </p:txBody>
      </p:sp>
    </p:spTree>
    <p:extLst>
      <p:ext uri="{BB962C8B-B14F-4D97-AF65-F5344CB8AC3E}">
        <p14:creationId xmlns:p14="http://schemas.microsoft.com/office/powerpoint/2010/main" val="1352738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008500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10</a:t>
            </a:fld>
            <a:endParaRPr lang="zh-CN" altLang="en-US"/>
          </a:p>
        </p:txBody>
      </p:sp>
    </p:spTree>
    <p:extLst>
      <p:ext uri="{BB962C8B-B14F-4D97-AF65-F5344CB8AC3E}">
        <p14:creationId xmlns:p14="http://schemas.microsoft.com/office/powerpoint/2010/main" val="5106522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4048623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66748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219885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zh-CN" altLang="en-US"/>
              <a:t>单击此处编辑母版标题样式</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755846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80880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zh-CN" altLang="en-US"/>
              <a:t>单击此处编辑母版标题样式</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8517298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zh-CN" altLang="en-US"/>
              <a:t>单击此处编辑母版标题样式</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2958455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592272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zh-CN" altLang="en-US"/>
              <a:t>单击此处编辑母版标题样式</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990133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1803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178663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6460905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847290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zh-CN" altLang="en-US"/>
              <a:t>单击此处编辑母版标题样式</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761361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0938336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Content Placeholder 3"/>
          <p:cNvSpPr>
            <a:spLocks noGrp="1"/>
          </p:cNvSpPr>
          <p:nvPr>
            <p:ph sz="quarter" idx="13"/>
          </p:nvPr>
        </p:nvSpPr>
        <p:spPr>
          <a:xfrm>
            <a:off x="913774" y="3051012"/>
            <a:ext cx="5106027"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3" name="Content Placeholder 5"/>
          <p:cNvSpPr>
            <a:spLocks noGrp="1"/>
          </p:cNvSpPr>
          <p:nvPr>
            <p:ph sz="quarter" idx="14"/>
          </p:nvPr>
        </p:nvSpPr>
        <p:spPr>
          <a:xfrm>
            <a:off x="6172200" y="3051012"/>
            <a:ext cx="5105401"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257984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41093184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935334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zh-CN" altLang="en-US"/>
              <a:t>单击此处编辑母版标题样式</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8116053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395678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4865244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822063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zh-CN" altLang="en-US"/>
              <a:t>单击此处编辑母版标题样式</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6312514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zh-CN" altLang="en-US"/>
              <a:t>单击此处编辑母版标题样式</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0222173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9129669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zh-CN" altLang="en-US"/>
              <a:t>单击此处编辑母版标题样式</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8246456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zh-CN" altLang="en-US"/>
              <a:t>单击此处编辑母版标题样式</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9702966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5547484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zh-CN" altLang="en-US"/>
              <a:t>单击此处编辑母版标题样式</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6319302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zh-CN" altLang="en-US"/>
              <a:t>单击此处编辑母版标题样式</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40418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5409822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zh-CN" altLang="en-US"/>
              <a:t>单击此处编辑母版标题样式</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5635684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445828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367544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Content Placeholder 3"/>
          <p:cNvSpPr>
            <a:spLocks noGrp="1"/>
          </p:cNvSpPr>
          <p:nvPr>
            <p:ph sz="quarter" idx="13"/>
          </p:nvPr>
        </p:nvSpPr>
        <p:spPr>
          <a:xfrm>
            <a:off x="913774" y="3051012"/>
            <a:ext cx="5106027"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3" name="Content Placeholder 5"/>
          <p:cNvSpPr>
            <a:spLocks noGrp="1"/>
          </p:cNvSpPr>
          <p:nvPr>
            <p:ph sz="quarter" idx="14"/>
          </p:nvPr>
        </p:nvSpPr>
        <p:spPr>
          <a:xfrm>
            <a:off x="6172200" y="3051012"/>
            <a:ext cx="5105401"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9045868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8540858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5778983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zh-CN" altLang="en-US"/>
              <a:t>单击此处编辑母版标题样式</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855888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1011168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9895063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7790448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zh-CN" altLang="en-US"/>
              <a:t>单击此处编辑母版标题样式</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3070368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41381763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zh-CN" altLang="en-US"/>
              <a:t>单击此处编辑母版标题样式</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191305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2" name="Content Placeholder 3"/>
          <p:cNvSpPr>
            <a:spLocks noGrp="1"/>
          </p:cNvSpPr>
          <p:nvPr>
            <p:ph sz="quarter" idx="13"/>
          </p:nvPr>
        </p:nvSpPr>
        <p:spPr>
          <a:xfrm>
            <a:off x="913774" y="3051012"/>
            <a:ext cx="5106027"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3" name="Content Placeholder 5"/>
          <p:cNvSpPr>
            <a:spLocks noGrp="1"/>
          </p:cNvSpPr>
          <p:nvPr>
            <p:ph sz="quarter" idx="14"/>
          </p:nvPr>
        </p:nvSpPr>
        <p:spPr>
          <a:xfrm>
            <a:off x="6172200" y="3051012"/>
            <a:ext cx="5105401" cy="274018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1404774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zh-CN" altLang="en-US"/>
              <a:t>单击此处编辑母版标题样式</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6405580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4894697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zh-CN" altLang="en-US"/>
              <a:t>单击此处编辑母版标题样式</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0646126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9" name="Picture 8"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7983232" y="5037663"/>
            <a:ext cx="897467" cy="279400"/>
          </a:xfrm>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a:xfrm>
            <a:off x="2692397" y="5037663"/>
            <a:ext cx="5214635" cy="279400"/>
          </a:xfrm>
        </p:spPr>
        <p:txBody>
          <a:bodyPr/>
          <a:lstStyle/>
          <a:p>
            <a:endParaRPr lang="zh-CN" altLang="en-US"/>
          </a:p>
        </p:txBody>
      </p:sp>
      <p:sp>
        <p:nvSpPr>
          <p:cNvPr id="6" name="Slide Number Placeholder 5"/>
          <p:cNvSpPr>
            <a:spLocks noGrp="1"/>
          </p:cNvSpPr>
          <p:nvPr>
            <p:ph type="sldNum" sz="quarter" idx="12"/>
          </p:nvPr>
        </p:nvSpPr>
        <p:spPr>
          <a:xfrm>
            <a:off x="8956900" y="5037663"/>
            <a:ext cx="551167" cy="279400"/>
          </a:xfrm>
        </p:spPr>
        <p:txBody>
          <a:bodyPr/>
          <a:lstStyle/>
          <a:p>
            <a:fld id="{AD0166F8-D206-45A7-8480-56F7CF24371D}" type="slidenum">
              <a:rPr lang="zh-CN" altLang="en-US" smtClean="0"/>
              <a:t>‹#›</a:t>
            </a:fld>
            <a:endParaRPr lang="zh-CN" alt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03814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2463587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08804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1233296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96356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71839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475088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8339989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992100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zh-CN" altLang="en-US"/>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3625482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4204247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100682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编辑母版文本样式</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211865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54466433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44592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zh-CN" altLang="en-US"/>
              <a:t>单击此处编辑母版标题样式</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370527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354701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0166F8-D206-45A7-8480-56F7CF24371D}" type="slidenum">
              <a:rPr lang="zh-CN" altLang="en-US" smtClean="0"/>
              <a:t>‹#›</a:t>
            </a:fld>
            <a:endParaRPr lang="zh-CN" alt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5581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2642898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37244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zh-CN" altLang="en-US"/>
              <a:t>单击此处编辑母版标题样式</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772280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D6C5FB1-F4EA-4A00-BA6F-309BC4A1BCEF}" type="datetimeFigureOut">
              <a:rPr lang="zh-CN" altLang="en-US" smtClean="0"/>
              <a:t>19-1-17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692636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image" Target="../media/image1.png"/><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theme" Target="../theme/theme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1.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image" Target="../media/image6.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theme" Target="../theme/theme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zh-CN" alt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38335512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62"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zh-CN" alt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577601470"/>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zh-CN" alt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103016845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D6C5FB1-F4EA-4A00-BA6F-309BC4A1BCEF}" type="datetimeFigureOut">
              <a:rPr lang="zh-CN" altLang="en-US" smtClean="0"/>
              <a:t>19-1-17</a:t>
            </a:fld>
            <a:endParaRPr lang="zh-CN"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zh-CN"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D0166F8-D206-45A7-8480-56F7CF24371D}" type="slidenum">
              <a:rPr lang="zh-CN" altLang="en-US" smtClean="0"/>
              <a:t>‹#›</a:t>
            </a:fld>
            <a:endParaRPr lang="zh-CN" altLang="en-US"/>
          </a:p>
        </p:txBody>
      </p:sp>
    </p:spTree>
    <p:extLst>
      <p:ext uri="{BB962C8B-B14F-4D97-AF65-F5344CB8AC3E}">
        <p14:creationId xmlns:p14="http://schemas.microsoft.com/office/powerpoint/2010/main" val="2887657203"/>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2.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grouplens.org/datasets/movielens/"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013532" y="1516634"/>
            <a:ext cx="1357322" cy="1500198"/>
            <a:chOff x="1837124" y="1808150"/>
            <a:chExt cx="1431472" cy="1582153"/>
          </a:xfrm>
        </p:grpSpPr>
        <p:sp>
          <p:nvSpPr>
            <p:cNvPr id="32" name="圆角矩形 31"/>
            <p:cNvSpPr/>
            <p:nvPr/>
          </p:nvSpPr>
          <p:spPr bwMode="auto">
            <a:xfrm>
              <a:off x="1837124" y="2636897"/>
              <a:ext cx="753406" cy="753406"/>
            </a:xfrm>
            <a:prstGeom prst="roundRect">
              <a:avLst>
                <a:gd name="adj" fmla="val 6712"/>
              </a:avLst>
            </a:prstGeom>
            <a:solidFill>
              <a:srgbClr val="0070C0"/>
            </a:soli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圆角矩形 32"/>
            <p:cNvSpPr/>
            <p:nvPr/>
          </p:nvSpPr>
          <p:spPr bwMode="auto">
            <a:xfrm>
              <a:off x="2590530" y="1808150"/>
              <a:ext cx="678066" cy="678066"/>
            </a:xfrm>
            <a:prstGeom prst="roundRect">
              <a:avLst>
                <a:gd name="adj" fmla="val 6712"/>
              </a:avLst>
            </a:prstGeom>
            <a:solidFill>
              <a:srgbClr val="FEFEFE"/>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圆角矩形 33"/>
            <p:cNvSpPr/>
            <p:nvPr/>
          </p:nvSpPr>
          <p:spPr bwMode="auto">
            <a:xfrm>
              <a:off x="2289168" y="2335534"/>
              <a:ext cx="527384" cy="527384"/>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5" name="圆角矩形 34"/>
          <p:cNvSpPr/>
          <p:nvPr/>
        </p:nvSpPr>
        <p:spPr bwMode="auto">
          <a:xfrm>
            <a:off x="3942491" y="3874088"/>
            <a:ext cx="357190" cy="357190"/>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圆角矩形 35"/>
          <p:cNvSpPr/>
          <p:nvPr/>
        </p:nvSpPr>
        <p:spPr bwMode="auto">
          <a:xfrm>
            <a:off x="1299285" y="4016964"/>
            <a:ext cx="928694" cy="928694"/>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7" name="组合 36"/>
          <p:cNvGrpSpPr/>
          <p:nvPr/>
        </p:nvGrpSpPr>
        <p:grpSpPr>
          <a:xfrm>
            <a:off x="3364880" y="4316614"/>
            <a:ext cx="1143009" cy="1143008"/>
            <a:chOff x="4172683" y="4897116"/>
            <a:chExt cx="1205451" cy="1205450"/>
          </a:xfrm>
        </p:grpSpPr>
        <p:sp>
          <p:nvSpPr>
            <p:cNvPr id="38" name="圆角矩形 37"/>
            <p:cNvSpPr/>
            <p:nvPr/>
          </p:nvSpPr>
          <p:spPr bwMode="auto">
            <a:xfrm>
              <a:off x="4700068" y="5424500"/>
              <a:ext cx="678066" cy="678066"/>
            </a:xfrm>
            <a:prstGeom prst="roundRect">
              <a:avLst>
                <a:gd name="adj" fmla="val 6712"/>
              </a:avLst>
            </a:prstGeom>
            <a:solidFill>
              <a:srgbClr val="0070C0"/>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圆角矩形 38"/>
            <p:cNvSpPr/>
            <p:nvPr/>
          </p:nvSpPr>
          <p:spPr bwMode="auto">
            <a:xfrm>
              <a:off x="4172683" y="4897116"/>
              <a:ext cx="452044" cy="452044"/>
            </a:xfrm>
            <a:prstGeom prst="roundRect">
              <a:avLst>
                <a:gd name="adj" fmla="val 6712"/>
              </a:avLst>
            </a:prstGeom>
            <a:solidFill>
              <a:srgbClr val="0070C0"/>
            </a:solidFill>
            <a:ln w="9525" cap="flat" cmpd="sng" algn="ctr">
              <a:gradFill flip="none" rotWithShape="1">
                <a:gsLst>
                  <a:gs pos="0">
                    <a:srgbClr val="0EA25F"/>
                  </a:gs>
                  <a:gs pos="50000">
                    <a:srgbClr val="33CC33"/>
                  </a:gs>
                </a:gsLst>
                <a:lin ang="18900000" scaled="1"/>
                <a:tileRect/>
              </a:gradFill>
              <a:prstDash val="solid"/>
              <a:round/>
              <a:headEnd type="none" w="med" len="med"/>
              <a:tailEnd type="none" w="med" len="med"/>
            </a:ln>
            <a:effectLst>
              <a:outerShdw blurRad="508000" dist="1143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圆角矩形 39"/>
            <p:cNvSpPr/>
            <p:nvPr/>
          </p:nvSpPr>
          <p:spPr bwMode="auto">
            <a:xfrm>
              <a:off x="4474046" y="5198478"/>
              <a:ext cx="376703" cy="37670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41" name="组合 40"/>
          <p:cNvGrpSpPr/>
          <p:nvPr/>
        </p:nvGrpSpPr>
        <p:grpSpPr>
          <a:xfrm>
            <a:off x="3513863" y="498134"/>
            <a:ext cx="3051937" cy="2090070"/>
            <a:chOff x="4474046" y="734010"/>
            <a:chExt cx="3218663" cy="2204250"/>
          </a:xfrm>
        </p:grpSpPr>
        <p:sp>
          <p:nvSpPr>
            <p:cNvPr id="42" name="圆角矩形 41"/>
            <p:cNvSpPr/>
            <p:nvPr/>
          </p:nvSpPr>
          <p:spPr bwMode="auto">
            <a:xfrm>
              <a:off x="4474046" y="2034172"/>
              <a:ext cx="904088" cy="904088"/>
            </a:xfrm>
            <a:prstGeom prst="roundRect">
              <a:avLst>
                <a:gd name="adj" fmla="val 6712"/>
              </a:avLst>
            </a:prstGeom>
            <a:solidFill>
              <a:srgbClr val="FEFEFE"/>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圆角矩形 42"/>
            <p:cNvSpPr/>
            <p:nvPr/>
          </p:nvSpPr>
          <p:spPr bwMode="auto">
            <a:xfrm>
              <a:off x="5726609" y="1636102"/>
              <a:ext cx="511081" cy="511081"/>
            </a:xfrm>
            <a:prstGeom prst="roundRect">
              <a:avLst>
                <a:gd name="adj" fmla="val 6712"/>
              </a:avLst>
            </a:prstGeom>
            <a:solidFill>
              <a:srgbClr val="0070C0"/>
            </a:soli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4" name="圆角矩形 43"/>
            <p:cNvSpPr/>
            <p:nvPr/>
          </p:nvSpPr>
          <p:spPr bwMode="auto">
            <a:xfrm>
              <a:off x="5812334" y="880021"/>
              <a:ext cx="324187" cy="324187"/>
            </a:xfrm>
            <a:prstGeom prst="roundRect">
              <a:avLst>
                <a:gd name="adj" fmla="val 6712"/>
              </a:avLst>
            </a:prstGeom>
            <a:solidFill>
              <a:srgbClr val="0070C0"/>
            </a:solidFill>
            <a:ln w="9525" cap="flat" cmpd="sng" algn="ctr">
              <a:gradFill flip="none" rotWithShape="1">
                <a:gsLst>
                  <a:gs pos="0">
                    <a:srgbClr val="0070C0"/>
                  </a:gs>
                  <a:gs pos="50000">
                    <a:srgbClr val="00B0F0"/>
                  </a:gs>
                </a:gsLst>
                <a:lin ang="18900000" scaled="1"/>
                <a:tileRect/>
              </a:gradFill>
              <a:prstDash val="solid"/>
              <a:round/>
              <a:headEnd type="none" w="med" len="med"/>
              <a:tailEnd type="none" w="med" len="med"/>
            </a:ln>
            <a:effectLst>
              <a:outerShdw blurRad="368300" dist="101600" dir="9000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5" name="圆角矩形 44"/>
            <p:cNvSpPr/>
            <p:nvPr/>
          </p:nvSpPr>
          <p:spPr bwMode="auto">
            <a:xfrm>
              <a:off x="6154815" y="1351166"/>
              <a:ext cx="376703" cy="376703"/>
            </a:xfrm>
            <a:prstGeom prst="roundRect">
              <a:avLst>
                <a:gd name="adj" fmla="val 6712"/>
              </a:avLst>
            </a:prstGeom>
            <a:gradFill flip="none" rotWithShape="1">
              <a:gsLst>
                <a:gs pos="0">
                  <a:schemeClr val="bg1">
                    <a:lumMod val="85000"/>
                  </a:schemeClr>
                </a:gs>
                <a:gs pos="100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圆角矩形 45"/>
            <p:cNvSpPr/>
            <p:nvPr/>
          </p:nvSpPr>
          <p:spPr bwMode="auto">
            <a:xfrm>
              <a:off x="6788621" y="734010"/>
              <a:ext cx="904088" cy="904088"/>
            </a:xfrm>
            <a:prstGeom prst="roundRect">
              <a:avLst>
                <a:gd name="adj" fmla="val 6712"/>
              </a:avLst>
            </a:prstGeom>
            <a:solidFill>
              <a:srgbClr val="FEFEFE"/>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endParaRPr lang="zh-CN" altLang="en-US" sz="2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0" name="对角圆角矩形 29"/>
          <p:cNvSpPr/>
          <p:nvPr/>
        </p:nvSpPr>
        <p:spPr bwMode="auto">
          <a:xfrm>
            <a:off x="1585035" y="2498931"/>
            <a:ext cx="2559558" cy="1785950"/>
          </a:xfrm>
          <a:prstGeom prst="round2DiagRect">
            <a:avLst/>
          </a:prstGeom>
          <a:gradFill flip="none" rotWithShape="1">
            <a:gsLst>
              <a:gs pos="0">
                <a:schemeClr val="bg1">
                  <a:lumMod val="85000"/>
                </a:schemeClr>
              </a:gs>
              <a:gs pos="42000">
                <a:schemeClr val="bg1"/>
              </a:gs>
            </a:gsLst>
            <a:lin ang="8100000" scaled="1"/>
            <a:tileRect/>
          </a:gradFill>
          <a:ln w="9525" cap="flat" cmpd="sng" algn="ctr">
            <a:gradFill flip="none" rotWithShape="1">
              <a:gsLst>
                <a:gs pos="0">
                  <a:schemeClr val="bg1">
                    <a:lumMod val="85000"/>
                  </a:schemeClr>
                </a:gs>
                <a:gs pos="50000">
                  <a:schemeClr val="bg1"/>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vert="horz" wrap="square" lIns="79200" tIns="39600" rIns="79200" bIns="39600" numCol="1" rtlCol="0" anchor="ctr" anchorCtr="0" compatLnSpc="1">
            <a:prstTxWarp prst="textNoShape">
              <a:avLst/>
            </a:prstTxWarp>
            <a:noAutofit/>
          </a:bodyPr>
          <a:lstStyle/>
          <a:p>
            <a:pPr algn="ctr" defTabSz="801665">
              <a:lnSpc>
                <a:spcPct val="130000"/>
              </a:lnSpc>
            </a:pPr>
            <a:r>
              <a:rPr lang="en-US" altLang="zh-CN" sz="6599" dirty="0">
                <a:solidFill>
                  <a:srgbClr val="0070C0"/>
                </a:solidFill>
                <a:effectLst>
                  <a:innerShdw blurRad="63500" dist="50800" dir="18900000">
                    <a:prstClr val="black">
                      <a:alpha val="50000"/>
                    </a:prstClr>
                  </a:innerShdw>
                </a:effectLst>
                <a:latin typeface="Impact" panose="020B0806030902050204" pitchFamily="34" charset="0"/>
                <a:ea typeface="幼圆" panose="02010509060101010101" pitchFamily="49" charset="-122"/>
                <a:cs typeface="+mn-ea"/>
                <a:sym typeface="SF Orson Casual Heavy" panose="00000400000000000000" pitchFamily="2" charset="0"/>
              </a:rPr>
              <a:t>2018</a:t>
            </a:r>
            <a:endParaRPr lang="zh-CN" altLang="en-US" sz="6599" dirty="0">
              <a:solidFill>
                <a:srgbClr val="0070C0"/>
              </a:solidFill>
              <a:effectLst>
                <a:innerShdw blurRad="63500" dist="50800" dir="18900000">
                  <a:prstClr val="black">
                    <a:alpha val="50000"/>
                  </a:prstClr>
                </a:innerShdw>
              </a:effectLst>
              <a:latin typeface="Impact" panose="020B0806030902050204" pitchFamily="34" charset="0"/>
              <a:ea typeface="幼圆" panose="02010509060101010101" pitchFamily="49" charset="-122"/>
              <a:cs typeface="+mn-ea"/>
              <a:sym typeface="SF Orson Casual Heavy" panose="00000400000000000000" pitchFamily="2" charset="0"/>
            </a:endParaRPr>
          </a:p>
        </p:txBody>
      </p:sp>
      <p:cxnSp>
        <p:nvCxnSpPr>
          <p:cNvPr id="10" name="直接连接符 9"/>
          <p:cNvCxnSpPr/>
          <p:nvPr/>
        </p:nvCxnSpPr>
        <p:spPr>
          <a:xfrm>
            <a:off x="4701543" y="3682722"/>
            <a:ext cx="671704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259"/>
          <p:cNvSpPr>
            <a:spLocks noChangeArrowheads="1"/>
          </p:cNvSpPr>
          <p:nvPr/>
        </p:nvSpPr>
        <p:spPr bwMode="auto">
          <a:xfrm>
            <a:off x="5090222" y="2981234"/>
            <a:ext cx="8986735" cy="787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120" b="1" dirty="0">
                <a:cs typeface="Arial" panose="020B0604020202020204" pitchFamily="34" charset="0"/>
              </a:rPr>
              <a:t>推荐与预测分析小程序</a:t>
            </a:r>
          </a:p>
        </p:txBody>
      </p:sp>
      <p:sp>
        <p:nvSpPr>
          <p:cNvPr id="26" name="矩形 259"/>
          <p:cNvSpPr>
            <a:spLocks noChangeArrowheads="1"/>
          </p:cNvSpPr>
          <p:nvPr/>
        </p:nvSpPr>
        <p:spPr bwMode="auto">
          <a:xfrm>
            <a:off x="5090222" y="3929658"/>
            <a:ext cx="7262170" cy="29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96" dirty="0">
                <a:cs typeface="Arial" panose="020B0604020202020204" pitchFamily="34" charset="0"/>
              </a:rPr>
              <a:t>项目组成员：陈凌 蔡静轩 钱云冲</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1000" fill="hold" grpId="0" nodeType="withEffect" p14:presetBounceEnd="13000">
                                      <p:stCondLst>
                                        <p:cond delay="0"/>
                                      </p:stCondLst>
                                      <p:iterate type="wd">
                                        <p:tmPct val="10000"/>
                                      </p:iterate>
                                      <p:childTnLst>
                                        <p:set>
                                          <p:cBhvr>
                                            <p:cTn id="6" dur="1" fill="hold">
                                              <p:stCondLst>
                                                <p:cond delay="0"/>
                                              </p:stCondLst>
                                            </p:cTn>
                                            <p:tgtEl>
                                              <p:spTgt spid="30"/>
                                            </p:tgtEl>
                                            <p:attrNameLst>
                                              <p:attrName>style.visibility</p:attrName>
                                            </p:attrNameLst>
                                          </p:cBhvr>
                                          <p:to>
                                            <p:strVal val="visible"/>
                                          </p:to>
                                        </p:set>
                                        <p:anim calcmode="lin" valueType="num" p14:bounceEnd="13000">
                                          <p:cBhvr additive="base">
                                            <p:cTn id="7" dur="500" fill="hold"/>
                                            <p:tgtEl>
                                              <p:spTgt spid="30"/>
                                            </p:tgtEl>
                                            <p:attrNameLst>
                                              <p:attrName>ppt_x</p:attrName>
                                            </p:attrNameLst>
                                          </p:cBhvr>
                                          <p:tavLst>
                                            <p:tav tm="0">
                                              <p:val>
                                                <p:strVal val="#ppt_x"/>
                                              </p:val>
                                            </p:tav>
                                            <p:tav tm="100000">
                                              <p:val>
                                                <p:strVal val="#ppt_x"/>
                                              </p:val>
                                            </p:tav>
                                          </p:tavLst>
                                        </p:anim>
                                        <p:anim calcmode="lin" valueType="num" p14:bounceEnd="13000">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9" accel="21000" fill="hold" nodeType="withEffect" p14:presetBounceEnd="13000">
                                      <p:stCondLst>
                                        <p:cond delay="0"/>
                                      </p:stCondLst>
                                      <p:iterate type="wd">
                                        <p:tmPct val="10000"/>
                                      </p:iterate>
                                      <p:childTnLst>
                                        <p:set>
                                          <p:cBhvr>
                                            <p:cTn id="10" dur="1" fill="hold">
                                              <p:stCondLst>
                                                <p:cond delay="0"/>
                                              </p:stCondLst>
                                            </p:cTn>
                                            <p:tgtEl>
                                              <p:spTgt spid="31"/>
                                            </p:tgtEl>
                                            <p:attrNameLst>
                                              <p:attrName>style.visibility</p:attrName>
                                            </p:attrNameLst>
                                          </p:cBhvr>
                                          <p:to>
                                            <p:strVal val="visible"/>
                                          </p:to>
                                        </p:set>
                                        <p:anim calcmode="lin" valueType="num" p14:bounceEnd="13000">
                                          <p:cBhvr additive="base">
                                            <p:cTn id="11" dur="500" fill="hold"/>
                                            <p:tgtEl>
                                              <p:spTgt spid="31"/>
                                            </p:tgtEl>
                                            <p:attrNameLst>
                                              <p:attrName>ppt_x</p:attrName>
                                            </p:attrNameLst>
                                          </p:cBhvr>
                                          <p:tavLst>
                                            <p:tav tm="0">
                                              <p:val>
                                                <p:strVal val="0-#ppt_w/2"/>
                                              </p:val>
                                            </p:tav>
                                            <p:tav tm="100000">
                                              <p:val>
                                                <p:strVal val="#ppt_x"/>
                                              </p:val>
                                            </p:tav>
                                          </p:tavLst>
                                        </p:anim>
                                        <p:anim calcmode="lin" valueType="num" p14:bounceEnd="13000">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21000" fill="hold" grpId="0" nodeType="withEffect" p14:presetBounceEnd="13000">
                                      <p:stCondLst>
                                        <p:cond delay="0"/>
                                      </p:stCondLst>
                                      <p:iterate type="wd">
                                        <p:tmPct val="10000"/>
                                      </p:iterate>
                                      <p:childTnLst>
                                        <p:set>
                                          <p:cBhvr>
                                            <p:cTn id="14" dur="1" fill="hold">
                                              <p:stCondLst>
                                                <p:cond delay="0"/>
                                              </p:stCondLst>
                                            </p:cTn>
                                            <p:tgtEl>
                                              <p:spTgt spid="36"/>
                                            </p:tgtEl>
                                            <p:attrNameLst>
                                              <p:attrName>style.visibility</p:attrName>
                                            </p:attrNameLst>
                                          </p:cBhvr>
                                          <p:to>
                                            <p:strVal val="visible"/>
                                          </p:to>
                                        </p:set>
                                        <p:anim calcmode="lin" valueType="num" p14:bounceEnd="13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13000">
                                          <p:cBhvr additive="base">
                                            <p:cTn id="16" dur="5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4" accel="21000" fill="hold" grpId="0" nodeType="withEffect" p14:presetBounceEnd="13000">
                                      <p:stCondLst>
                                        <p:cond delay="0"/>
                                      </p:stCondLst>
                                      <p:iterate type="wd">
                                        <p:tmPct val="10000"/>
                                      </p:iterate>
                                      <p:childTnLst>
                                        <p:set>
                                          <p:cBhvr>
                                            <p:cTn id="18" dur="1" fill="hold">
                                              <p:stCondLst>
                                                <p:cond delay="0"/>
                                              </p:stCondLst>
                                            </p:cTn>
                                            <p:tgtEl>
                                              <p:spTgt spid="35"/>
                                            </p:tgtEl>
                                            <p:attrNameLst>
                                              <p:attrName>style.visibility</p:attrName>
                                            </p:attrNameLst>
                                          </p:cBhvr>
                                          <p:to>
                                            <p:strVal val="visible"/>
                                          </p:to>
                                        </p:set>
                                        <p:anim calcmode="lin" valueType="num" p14:bounceEnd="13000">
                                          <p:cBhvr additive="base">
                                            <p:cTn id="19" dur="500" fill="hold"/>
                                            <p:tgtEl>
                                              <p:spTgt spid="35"/>
                                            </p:tgtEl>
                                            <p:attrNameLst>
                                              <p:attrName>ppt_x</p:attrName>
                                            </p:attrNameLst>
                                          </p:cBhvr>
                                          <p:tavLst>
                                            <p:tav tm="0">
                                              <p:val>
                                                <p:strVal val="#ppt_x"/>
                                              </p:val>
                                            </p:tav>
                                            <p:tav tm="100000">
                                              <p:val>
                                                <p:strVal val="#ppt_x"/>
                                              </p:val>
                                            </p:tav>
                                          </p:tavLst>
                                        </p:anim>
                                        <p:anim calcmode="lin" valueType="num" p14:bounceEnd="13000">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21000" fill="hold" nodeType="withEffect" p14:presetBounceEnd="13000">
                                      <p:stCondLst>
                                        <p:cond delay="0"/>
                                      </p:stCondLst>
                                      <p:iterate type="wd">
                                        <p:tmPct val="10000"/>
                                      </p:iterate>
                                      <p:childTnLst>
                                        <p:set>
                                          <p:cBhvr>
                                            <p:cTn id="22" dur="1" fill="hold">
                                              <p:stCondLst>
                                                <p:cond delay="0"/>
                                              </p:stCondLst>
                                            </p:cTn>
                                            <p:tgtEl>
                                              <p:spTgt spid="41"/>
                                            </p:tgtEl>
                                            <p:attrNameLst>
                                              <p:attrName>style.visibility</p:attrName>
                                            </p:attrNameLst>
                                          </p:cBhvr>
                                          <p:to>
                                            <p:strVal val="visible"/>
                                          </p:to>
                                        </p:set>
                                        <p:anim calcmode="lin" valueType="num" p14:bounceEnd="13000">
                                          <p:cBhvr additive="base">
                                            <p:cTn id="23" dur="500" fill="hold"/>
                                            <p:tgtEl>
                                              <p:spTgt spid="41"/>
                                            </p:tgtEl>
                                            <p:attrNameLst>
                                              <p:attrName>ppt_x</p:attrName>
                                            </p:attrNameLst>
                                          </p:cBhvr>
                                          <p:tavLst>
                                            <p:tav tm="0">
                                              <p:val>
                                                <p:strVal val="1+#ppt_w/2"/>
                                              </p:val>
                                            </p:tav>
                                            <p:tav tm="100000">
                                              <p:val>
                                                <p:strVal val="#ppt_x"/>
                                              </p:val>
                                            </p:tav>
                                          </p:tavLst>
                                        </p:anim>
                                        <p:anim calcmode="lin" valueType="num" p14:bounceEnd="13000">
                                          <p:cBhvr additive="base">
                                            <p:cTn id="24" dur="50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6" accel="21000" fill="hold" nodeType="withEffect" p14:presetBounceEnd="13000">
                                      <p:stCondLst>
                                        <p:cond delay="0"/>
                                      </p:stCondLst>
                                      <p:iterate type="wd">
                                        <p:tmPct val="10000"/>
                                      </p:iterate>
                                      <p:childTnLst>
                                        <p:set>
                                          <p:cBhvr>
                                            <p:cTn id="26" dur="1" fill="hold">
                                              <p:stCondLst>
                                                <p:cond delay="0"/>
                                              </p:stCondLst>
                                            </p:cTn>
                                            <p:tgtEl>
                                              <p:spTgt spid="37"/>
                                            </p:tgtEl>
                                            <p:attrNameLst>
                                              <p:attrName>style.visibility</p:attrName>
                                            </p:attrNameLst>
                                          </p:cBhvr>
                                          <p:to>
                                            <p:strVal val="visible"/>
                                          </p:to>
                                        </p:set>
                                        <p:anim calcmode="lin" valueType="num" p14:bounceEnd="13000">
                                          <p:cBhvr additive="base">
                                            <p:cTn id="27" dur="500" fill="hold"/>
                                            <p:tgtEl>
                                              <p:spTgt spid="37"/>
                                            </p:tgtEl>
                                            <p:attrNameLst>
                                              <p:attrName>ppt_x</p:attrName>
                                            </p:attrNameLst>
                                          </p:cBhvr>
                                          <p:tavLst>
                                            <p:tav tm="0">
                                              <p:val>
                                                <p:strVal val="1+#ppt_w/2"/>
                                              </p:val>
                                            </p:tav>
                                            <p:tav tm="100000">
                                              <p:val>
                                                <p:strVal val="#ppt_x"/>
                                              </p:val>
                                            </p:tav>
                                          </p:tavLst>
                                        </p:anim>
                                        <p:anim calcmode="lin" valueType="num" p14:bounceEnd="13000">
                                          <p:cBhvr additive="base">
                                            <p:cTn id="28" dur="500" fill="hold"/>
                                            <p:tgtEl>
                                              <p:spTgt spid="37"/>
                                            </p:tgtEl>
                                            <p:attrNameLst>
                                              <p:attrName>ppt_y</p:attrName>
                                            </p:attrNameLst>
                                          </p:cBhvr>
                                          <p:tavLst>
                                            <p:tav tm="0">
                                              <p:val>
                                                <p:strVal val="1+#ppt_h/2"/>
                                              </p:val>
                                            </p:tav>
                                            <p:tav tm="100000">
                                              <p:val>
                                                <p:strVal val="#ppt_y"/>
                                              </p:val>
                                            </p:tav>
                                          </p:tavLst>
                                        </p:anim>
                                      </p:childTnLst>
                                    </p:cTn>
                                  </p:par>
                                  <p:par>
                                    <p:cTn id="29" presetID="16" presetClass="entr" presetSubtype="21"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 calcmode="lin" valueType="num">
                                          <p:cBhvr>
                                            <p:cTn id="3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5"/>
                                            </p:tgtEl>
                                          </p:cBhvr>
                                        </p:animEffect>
                                      </p:childTnLst>
                                    </p:cTn>
                                  </p:par>
                                  <p:par>
                                    <p:cTn id="39" presetID="26" presetClass="emph" presetSubtype="0" fill="hold" grpId="1" nodeType="withEffect">
                                      <p:stCondLst>
                                        <p:cond delay="0"/>
                                      </p:stCondLst>
                                      <p:iterate type="lt">
                                        <p:tmPct val="0"/>
                                      </p:iterate>
                                      <p:childTnLst>
                                        <p:animEffect transition="out" filter="fade">
                                          <p:cBhvr>
                                            <p:cTn id="40" dur="500" tmFilter="0, 0; .2, .5; .8, .5; 1, 0"/>
                                            <p:tgtEl>
                                              <p:spTgt spid="25"/>
                                            </p:tgtEl>
                                          </p:cBhvr>
                                        </p:animEffect>
                                        <p:animScale>
                                          <p:cBhvr>
                                            <p:cTn id="41" dur="250" autoRev="1" fill="hold"/>
                                            <p:tgtEl>
                                              <p:spTgt spid="25"/>
                                            </p:tgtEl>
                                          </p:cBhvr>
                                          <p:by x="105000" y="105000"/>
                                        </p:animScale>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6"/>
                                            </p:tgtEl>
                                            <p:attrNameLst>
                                              <p:attrName>ppt_y</p:attrName>
                                            </p:attrNameLst>
                                          </p:cBhvr>
                                          <p:tavLst>
                                            <p:tav tm="0">
                                              <p:val>
                                                <p:strVal val="#ppt_y"/>
                                              </p:val>
                                            </p:tav>
                                            <p:tav tm="100000">
                                              <p:val>
                                                <p:strVal val="#ppt_y"/>
                                              </p:val>
                                            </p:tav>
                                          </p:tavLst>
                                        </p:anim>
                                        <p:anim calcmode="lin" valueType="num">
                                          <p:cBhvr>
                                            <p:cTn id="4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6"/>
                                            </p:tgtEl>
                                          </p:cBhvr>
                                        </p:animEffect>
                                      </p:childTnLst>
                                    </p:cTn>
                                  </p:par>
                                  <p:par>
                                    <p:cTn id="49" presetID="26" presetClass="emph" presetSubtype="0" fill="hold" grpId="1" nodeType="withEffect">
                                      <p:stCondLst>
                                        <p:cond delay="0"/>
                                      </p:stCondLst>
                                      <p:iterate type="lt">
                                        <p:tmPct val="0"/>
                                      </p:iterate>
                                      <p:childTnLst>
                                        <p:animEffect transition="out" filter="fade">
                                          <p:cBhvr>
                                            <p:cTn id="50" dur="500" tmFilter="0, 0; .2, .5; .8, .5; 1, 0"/>
                                            <p:tgtEl>
                                              <p:spTgt spid="26"/>
                                            </p:tgtEl>
                                          </p:cBhvr>
                                        </p:animEffect>
                                        <p:animScale>
                                          <p:cBhvr>
                                            <p:cTn id="51"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0" grpId="0" animBg="1"/>
          <p:bldP spid="25" grpId="0"/>
          <p:bldP spid="25" grpId="1"/>
          <p:bldP spid="26" grpId="0"/>
          <p:bldP spid="2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1000" fill="hold" grpId="0" nodeType="withEffect">
                                      <p:stCondLst>
                                        <p:cond delay="0"/>
                                      </p:stCondLst>
                                      <p:iterate type="wd">
                                        <p:tmPct val="10000"/>
                                      </p:iterate>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9" accel="21000" fill="hold" nodeType="withEffect">
                                      <p:stCondLst>
                                        <p:cond delay="0"/>
                                      </p:stCondLst>
                                      <p:iterate type="wd">
                                        <p:tmPct val="10000"/>
                                      </p:iterate>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21000" fill="hold" grpId="0" nodeType="withEffect">
                                      <p:stCondLst>
                                        <p:cond delay="0"/>
                                      </p:stCondLst>
                                      <p:iterate type="wd">
                                        <p:tmPct val="10000"/>
                                      </p:iterate>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par>
                                    <p:cTn id="17" presetID="2" presetClass="entr" presetSubtype="4" accel="21000" fill="hold" grpId="0" nodeType="withEffect">
                                      <p:stCondLst>
                                        <p:cond delay="0"/>
                                      </p:stCondLst>
                                      <p:iterate type="wd">
                                        <p:tmPct val="10000"/>
                                      </p:iterate>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3" accel="21000" fill="hold" nodeType="withEffect">
                                      <p:stCondLst>
                                        <p:cond delay="0"/>
                                      </p:stCondLst>
                                      <p:iterate type="wd">
                                        <p:tmPct val="10000"/>
                                      </p:iterate>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1+#ppt_w/2"/>
                                              </p:val>
                                            </p:tav>
                                            <p:tav tm="100000">
                                              <p:val>
                                                <p:strVal val="#ppt_x"/>
                                              </p:val>
                                            </p:tav>
                                          </p:tavLst>
                                        </p:anim>
                                        <p:anim calcmode="lin" valueType="num">
                                          <p:cBhvr additive="base">
                                            <p:cTn id="24" dur="50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6" accel="21000" fill="hold" nodeType="withEffect">
                                      <p:stCondLst>
                                        <p:cond delay="0"/>
                                      </p:stCondLst>
                                      <p:iterate type="wd">
                                        <p:tmPct val="10000"/>
                                      </p:iterate>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1+#ppt_w/2"/>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par>
                                    <p:cTn id="29" presetID="16" presetClass="entr" presetSubtype="21"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5"/>
                                            </p:tgtEl>
                                            <p:attrNameLst>
                                              <p:attrName>ppt_y</p:attrName>
                                            </p:attrNameLst>
                                          </p:cBhvr>
                                          <p:tavLst>
                                            <p:tav tm="0">
                                              <p:val>
                                                <p:strVal val="#ppt_y"/>
                                              </p:val>
                                            </p:tav>
                                            <p:tav tm="100000">
                                              <p:val>
                                                <p:strVal val="#ppt_y"/>
                                              </p:val>
                                            </p:tav>
                                          </p:tavLst>
                                        </p:anim>
                                        <p:anim calcmode="lin" valueType="num">
                                          <p:cBhvr>
                                            <p:cTn id="3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5"/>
                                            </p:tgtEl>
                                          </p:cBhvr>
                                        </p:animEffect>
                                      </p:childTnLst>
                                    </p:cTn>
                                  </p:par>
                                  <p:par>
                                    <p:cTn id="39" presetID="26" presetClass="emph" presetSubtype="0" fill="hold" grpId="1" nodeType="withEffect">
                                      <p:stCondLst>
                                        <p:cond delay="0"/>
                                      </p:stCondLst>
                                      <p:iterate type="lt">
                                        <p:tmPct val="0"/>
                                      </p:iterate>
                                      <p:childTnLst>
                                        <p:animEffect transition="out" filter="fade">
                                          <p:cBhvr>
                                            <p:cTn id="40" dur="500" tmFilter="0, 0; .2, .5; .8, .5; 1, 0"/>
                                            <p:tgtEl>
                                              <p:spTgt spid="25"/>
                                            </p:tgtEl>
                                          </p:cBhvr>
                                        </p:animEffect>
                                        <p:animScale>
                                          <p:cBhvr>
                                            <p:cTn id="41" dur="250" autoRev="1" fill="hold"/>
                                            <p:tgtEl>
                                              <p:spTgt spid="25"/>
                                            </p:tgtEl>
                                          </p:cBhvr>
                                          <p:by x="105000" y="105000"/>
                                        </p:animScale>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6"/>
                                            </p:tgtEl>
                                            <p:attrNameLst>
                                              <p:attrName>ppt_y</p:attrName>
                                            </p:attrNameLst>
                                          </p:cBhvr>
                                          <p:tavLst>
                                            <p:tav tm="0">
                                              <p:val>
                                                <p:strVal val="#ppt_y"/>
                                              </p:val>
                                            </p:tav>
                                            <p:tav tm="100000">
                                              <p:val>
                                                <p:strVal val="#ppt_y"/>
                                              </p:val>
                                            </p:tav>
                                          </p:tavLst>
                                        </p:anim>
                                        <p:anim calcmode="lin" valueType="num">
                                          <p:cBhvr>
                                            <p:cTn id="4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6"/>
                                            </p:tgtEl>
                                          </p:cBhvr>
                                        </p:animEffect>
                                      </p:childTnLst>
                                    </p:cTn>
                                  </p:par>
                                  <p:par>
                                    <p:cTn id="49" presetID="26" presetClass="emph" presetSubtype="0" fill="hold" grpId="1" nodeType="withEffect">
                                      <p:stCondLst>
                                        <p:cond delay="0"/>
                                      </p:stCondLst>
                                      <p:iterate type="lt">
                                        <p:tmPct val="0"/>
                                      </p:iterate>
                                      <p:childTnLst>
                                        <p:animEffect transition="out" filter="fade">
                                          <p:cBhvr>
                                            <p:cTn id="50" dur="500" tmFilter="0, 0; .2, .5; .8, .5; 1, 0"/>
                                            <p:tgtEl>
                                              <p:spTgt spid="26"/>
                                            </p:tgtEl>
                                          </p:cBhvr>
                                        </p:animEffect>
                                        <p:animScale>
                                          <p:cBhvr>
                                            <p:cTn id="51"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0" grpId="0" animBg="1"/>
          <p:bldP spid="25" grpId="0"/>
          <p:bldP spid="25" grpId="1"/>
          <p:bldP spid="26" grpId="0"/>
          <p:bldP spid="26"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2" y="-17307"/>
            <a:ext cx="12204924" cy="68837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1969331" y="3349786"/>
            <a:ext cx="1282402" cy="1446037"/>
          </a:xfrm>
          <a:prstGeom prst="rect">
            <a:avLst/>
          </a:prstGeom>
        </p:spPr>
        <p:txBody>
          <a:bodyPr wrap="none" lIns="0" tIns="0" rIns="0" bIns="0">
            <a:spAutoFit/>
          </a:bodyPr>
          <a:lstStyle/>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构思框架</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搭建数据库</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算法部署</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用户流程</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详细设计</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03</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722306665"/>
      </p:ext>
    </p:extLst>
  </p:cSld>
  <p:clrMapOvr>
    <a:masterClrMapping/>
  </p:clrMapOvr>
  <mc:AlternateContent xmlns:mc="http://schemas.openxmlformats.org/markup-compatibility/2006" xmlns:p14="http://schemas.microsoft.com/office/powerpoint/2010/main">
    <mc:Choice Requires="p14">
      <p:transition spd="slow" p14:dur="1250" advTm="6000">
        <p14:flip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3414"/>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61314" y="2649232"/>
            <a:ext cx="5352292" cy="209739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544">
                <a:defRPr/>
              </a:pPr>
              <a:endParaRPr lang="zh-CN" altLang="en-US" sz="171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544">
                <a:defRPr/>
              </a:pPr>
              <a:endParaRPr lang="zh-CN" altLang="en-US" sz="171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868544">
                <a:defRPr/>
              </a:pPr>
              <a:endParaRPr lang="zh-CN" altLang="en-US" sz="171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624166" y="2712095"/>
            <a:ext cx="4375268" cy="866071"/>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12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ml-latest-small.zip</a:t>
            </a:r>
            <a:r>
              <a:rPr kumimoji="1"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kumimoji="1"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size</a:t>
            </a:r>
            <a:r>
              <a:rPr kumimoji="1"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kumimoji="1"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1MB</a:t>
            </a:r>
            <a:r>
              <a:rPr kumimoji="1"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latinLnBrk="1">
              <a:lnSpc>
                <a:spcPct val="120000"/>
              </a:lnSpc>
            </a:pPr>
            <a:r>
              <a:rPr kumimoji="1"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from</a:t>
            </a:r>
            <a:r>
              <a:rPr kumimoji="1"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kumimoji="1" lang="en-US" altLang="zh-CN" sz="1200" u="sng"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hlinkClick r:id="rId3"/>
              </a:rPr>
              <a:t>https://grouplens.org/datasets/movielens/</a:t>
            </a:r>
            <a:endParaRPr kumimoji="1" lang="en-US" altLang="zh-CN" sz="1200" u="sng"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latinLnBrk="1">
              <a:lnSpc>
                <a:spcPct val="120000"/>
              </a:lnSpc>
            </a:pPr>
            <a:r>
              <a:rPr kumimoji="1" lang="en-US"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describe</a:t>
            </a:r>
            <a:r>
              <a:rPr kumimoji="1"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kumimoji="1"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100,000 ratings and 3,600 tag applications applied to 9,000 movies by 600 users. Last updated 9/2018.</a:t>
            </a:r>
            <a:endParaRPr kumimoji="1" lang="en-US" altLang="ko-KR" sz="759"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624165" y="4087943"/>
            <a:ext cx="4375267" cy="64569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考虑到易用性及业务场景，我们觉得微信小程序是最适合本次大作业中的推荐系统应用场景。可以分为数据存储层、业务逻辑层和展示层。</a:t>
            </a:r>
            <a:endParaRPr kumimoji="1" lang="en-US" altLang="ko-KR"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624166" y="5125169"/>
            <a:ext cx="3050973" cy="202491"/>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在系统描述中有较为详细的介绍。</a:t>
            </a:r>
            <a:endParaRPr kumimoji="1" lang="en-US" altLang="ko-KR"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625117" y="2395377"/>
            <a:ext cx="1817201" cy="223972"/>
          </a:xfrm>
          <a:prstGeom prst="rect">
            <a:avLst/>
          </a:prstGeom>
          <a:noFill/>
          <a:ln w="9525" algn="ctr">
            <a:noFill/>
            <a:miter lim="800000"/>
            <a:headEnd/>
            <a:tailEnd/>
          </a:ln>
          <a:effectLst/>
        </p:spPr>
        <p:txBody>
          <a:bodyPr wrap="square" lIns="0" tIns="0" rIns="0" bIns="0">
            <a:spAutoFit/>
          </a:bodyPr>
          <a:lstStyle/>
          <a:p>
            <a:pPr marL="285750" indent="-285750" algn="just" latinLnBrk="1">
              <a:lnSpc>
                <a:spcPct val="120000"/>
              </a:lnSpc>
              <a:buFont typeface="Wingdings" panose="05000000000000000000" pitchFamily="2" charset="2"/>
              <a:buChar char="ü"/>
              <a:defRPr/>
            </a:pPr>
            <a:r>
              <a:rPr kumimoji="1" lang="zh-CN" altLang="en-US"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准备数据集</a:t>
            </a:r>
            <a:endParaRPr kumimoji="1" lang="en-US" altLang="ko-KR"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624165" y="4847938"/>
            <a:ext cx="1817805" cy="223972"/>
          </a:xfrm>
          <a:prstGeom prst="rect">
            <a:avLst/>
          </a:prstGeom>
          <a:noFill/>
          <a:ln w="9525" algn="ctr">
            <a:noFill/>
            <a:miter lim="800000"/>
            <a:headEnd/>
            <a:tailEnd/>
          </a:ln>
          <a:effectLst/>
        </p:spPr>
        <p:txBody>
          <a:bodyPr wrap="none" lIns="0" tIns="0" rIns="0" bIns="0" anchor="ctr">
            <a:spAutoFit/>
          </a:bodyPr>
          <a:lstStyle/>
          <a:p>
            <a:pPr marL="285750" indent="-285750" algn="just" latinLnBrk="1">
              <a:lnSpc>
                <a:spcPct val="120000"/>
              </a:lnSpc>
              <a:buFont typeface="Wingdings" panose="05000000000000000000" pitchFamily="2" charset="2"/>
              <a:buChar char="ü"/>
              <a:defRPr/>
            </a:pPr>
            <a:r>
              <a:rPr kumimoji="1" lang="zh-CN" altLang="en-US"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软件开发工具及框架</a:t>
            </a:r>
            <a:endParaRPr kumimoji="1" lang="en-US" altLang="ko-KR"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578332" y="3792126"/>
            <a:ext cx="3489025" cy="1786732"/>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4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4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68544" eaLnBrk="1" fontAlgn="base" hangingPunct="1">
                <a:spcBef>
                  <a:spcPts val="0"/>
                </a:spcBef>
                <a:buClrTx/>
                <a:buSzTx/>
                <a:buNone/>
                <a:defRPr/>
              </a:pPr>
              <a:endParaRPr lang="zh-CN" altLang="en-US" sz="74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158835" y="2821115"/>
            <a:ext cx="2359691" cy="1464063"/>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4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4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68544" eaLnBrk="1" fontAlgn="base" hangingPunct="1">
                <a:spcBef>
                  <a:spcPts val="0"/>
                </a:spcBef>
                <a:buClrTx/>
                <a:buSzTx/>
                <a:buNone/>
                <a:defRPr/>
              </a:pPr>
              <a:endParaRPr lang="zh-CN" altLang="en-US" sz="74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659416" y="1726453"/>
            <a:ext cx="1358519" cy="139320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868544">
              <a:lnSpc>
                <a:spcPct val="120000"/>
              </a:lnSpc>
              <a:defRPr/>
            </a:pPr>
            <a:endParaRPr lang="zh-CN" altLang="en-US" sz="74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162544" y="3616146"/>
            <a:ext cx="435612" cy="420638"/>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112653" y="2421735"/>
            <a:ext cx="455475" cy="455958"/>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86850" tIns="43424" rIns="86850" bIns="43424" numCol="1" anchor="t" anchorCtr="0" compatLnSpc="1">
            <a:prstTxWarp prst="textNoShape">
              <a:avLst/>
            </a:prstTxWarp>
          </a:bodyPr>
          <a:lstStyle/>
          <a:p>
            <a:pPr algn="just">
              <a:lnSpc>
                <a:spcPct val="120000"/>
              </a:lnSpc>
            </a:pPr>
            <a:endParaRPr lang="en-US" sz="74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134507" y="4905935"/>
            <a:ext cx="428806" cy="420638"/>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4093" y="-94177"/>
            <a:ext cx="12215676" cy="6960256"/>
            <a:chOff x="-14113" y="-94997"/>
            <a:chExt cx="12883014" cy="7340492"/>
          </a:xfrm>
        </p:grpSpPr>
        <p:sp>
          <p:nvSpPr>
            <p:cNvPr id="36" name="矩形 3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7" name="组合 36"/>
            <p:cNvGrpSpPr/>
            <p:nvPr/>
          </p:nvGrpSpPr>
          <p:grpSpPr>
            <a:xfrm>
              <a:off x="-14113" y="-94997"/>
              <a:ext cx="12880639" cy="614978"/>
              <a:chOff x="-14113" y="-94997"/>
              <a:chExt cx="12880639" cy="614978"/>
            </a:xfrm>
          </p:grpSpPr>
          <p:sp>
            <p:nvSpPr>
              <p:cNvPr id="38" name="矩形 37"/>
              <p:cNvSpPr/>
              <p:nvPr/>
            </p:nvSpPr>
            <p:spPr>
              <a:xfrm>
                <a:off x="-14113"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矩形 38"/>
              <p:cNvSpPr/>
              <p:nvPr/>
            </p:nvSpPr>
            <p:spPr>
              <a:xfrm>
                <a:off x="5906476" y="-1530"/>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9249676"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算法部署</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搭建数据库</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用户流程</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详细设计</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4" name="Rectangle 4"/>
              <p:cNvSpPr txBox="1">
                <a:spLocks noChangeArrowheads="1"/>
              </p:cNvSpPr>
              <p:nvPr/>
            </p:nvSpPr>
            <p:spPr bwMode="auto">
              <a:xfrm>
                <a:off x="5929694"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构思框架</a:t>
                </a:r>
                <a:endParaRPr lang="en-US" altLang="zh-CN"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4" name="矩形 3">
            <a:extLst>
              <a:ext uri="{FF2B5EF4-FFF2-40B4-BE49-F238E27FC236}">
                <a16:creationId xmlns:a16="http://schemas.microsoft.com/office/drawing/2014/main" id="{5D701724-6701-4148-8C16-6A52E3E96E38}"/>
              </a:ext>
            </a:extLst>
          </p:cNvPr>
          <p:cNvSpPr/>
          <p:nvPr/>
        </p:nvSpPr>
        <p:spPr>
          <a:xfrm>
            <a:off x="6555968" y="3764542"/>
            <a:ext cx="1426994" cy="316305"/>
          </a:xfrm>
          <a:prstGeom prst="rect">
            <a:avLst/>
          </a:prstGeom>
        </p:spPr>
        <p:txBody>
          <a:bodyPr wrap="none">
            <a:spAutoFit/>
          </a:bodyPr>
          <a:lstStyle/>
          <a:p>
            <a:pPr marL="285750" indent="-285750" algn="just" latinLnBrk="1">
              <a:lnSpc>
                <a:spcPct val="120000"/>
              </a:lnSpc>
              <a:buFont typeface="Wingdings" panose="05000000000000000000" pitchFamily="2" charset="2"/>
              <a:buChar char="ü"/>
              <a:defRPr/>
            </a:pPr>
            <a:r>
              <a:rPr kumimoji="1" lang="zh-CN" altLang="en-US"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确定</a:t>
            </a:r>
            <a:r>
              <a:rPr kumimoji="1" lang="en-US" altLang="zh-CN"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B/S</a:t>
            </a:r>
            <a:r>
              <a:rPr kumimoji="1" lang="zh-CN" altLang="en-US"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rPr>
              <a:t>结构</a:t>
            </a:r>
            <a:endParaRPr kumimoji="1" lang="en-US" altLang="ko-KR" sz="1327" dirty="0">
              <a:solidFill>
                <a:srgbClr val="0070C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文本框 32">
            <a:extLst>
              <a:ext uri="{FF2B5EF4-FFF2-40B4-BE49-F238E27FC236}">
                <a16:creationId xmlns:a16="http://schemas.microsoft.com/office/drawing/2014/main" id="{BDCDBDBD-3202-40CA-B3AB-FEBC6DDB3D61}"/>
              </a:ext>
            </a:extLst>
          </p:cNvPr>
          <p:cNvSpPr txBox="1"/>
          <p:nvPr/>
        </p:nvSpPr>
        <p:spPr>
          <a:xfrm>
            <a:off x="1114503" y="4944255"/>
            <a:ext cx="1814039" cy="338554"/>
          </a:xfrm>
          <a:prstGeom prst="rect">
            <a:avLst/>
          </a:prstGeom>
          <a:noFill/>
        </p:spPr>
        <p:txBody>
          <a:bodyPr wrap="square" rtlCol="0">
            <a:spAutoFit/>
          </a:bodyPr>
          <a:lstStyle/>
          <a:p>
            <a:r>
              <a:rPr kumimoji="1" lang="zh-CN" altLang="en-US" sz="1600" dirty="0">
                <a:solidFill>
                  <a:schemeClr val="bg1">
                    <a:lumMod val="65000"/>
                  </a:schemeClr>
                </a:solidFill>
                <a:latin typeface="Arial" panose="020B0604020202020204" pitchFamily="34" charset="0"/>
                <a:ea typeface="微软雅黑" panose="020B0503020204020204" pitchFamily="34" charset="-122"/>
                <a:cs typeface="+mn-ea"/>
              </a:rPr>
              <a:t>数据存储层</a:t>
            </a:r>
          </a:p>
        </p:txBody>
      </p:sp>
      <p:sp>
        <p:nvSpPr>
          <p:cNvPr id="45" name="文本框 44">
            <a:extLst>
              <a:ext uri="{FF2B5EF4-FFF2-40B4-BE49-F238E27FC236}">
                <a16:creationId xmlns:a16="http://schemas.microsoft.com/office/drawing/2014/main" id="{D31F6CB0-AF5F-4AE3-8A52-BCC5DDD29EFE}"/>
              </a:ext>
            </a:extLst>
          </p:cNvPr>
          <p:cNvSpPr txBox="1"/>
          <p:nvPr/>
        </p:nvSpPr>
        <p:spPr>
          <a:xfrm>
            <a:off x="1741660" y="3752723"/>
            <a:ext cx="1814039" cy="338554"/>
          </a:xfrm>
          <a:prstGeom prst="rect">
            <a:avLst/>
          </a:prstGeom>
          <a:noFill/>
        </p:spPr>
        <p:txBody>
          <a:bodyPr wrap="square" rtlCol="0">
            <a:spAutoFit/>
          </a:bodyPr>
          <a:lstStyle/>
          <a:p>
            <a:r>
              <a:rPr kumimoji="1" lang="zh-CN" altLang="en-US" sz="1600" dirty="0">
                <a:solidFill>
                  <a:schemeClr val="bg1">
                    <a:lumMod val="65000"/>
                  </a:schemeClr>
                </a:solidFill>
                <a:latin typeface="Arial" panose="020B0604020202020204" pitchFamily="34" charset="0"/>
                <a:ea typeface="微软雅黑" panose="020B0503020204020204" pitchFamily="34" charset="-122"/>
                <a:cs typeface="+mn-ea"/>
              </a:rPr>
              <a:t>业务逻辑层</a:t>
            </a:r>
          </a:p>
        </p:txBody>
      </p:sp>
      <p:sp>
        <p:nvSpPr>
          <p:cNvPr id="46" name="文本框 45">
            <a:extLst>
              <a:ext uri="{FF2B5EF4-FFF2-40B4-BE49-F238E27FC236}">
                <a16:creationId xmlns:a16="http://schemas.microsoft.com/office/drawing/2014/main" id="{DAFF0919-74D9-4680-9F32-0610B7307E32}"/>
              </a:ext>
            </a:extLst>
          </p:cNvPr>
          <p:cNvSpPr txBox="1"/>
          <p:nvPr/>
        </p:nvSpPr>
        <p:spPr>
          <a:xfrm>
            <a:off x="2559339" y="2612934"/>
            <a:ext cx="1814039" cy="338554"/>
          </a:xfrm>
          <a:prstGeom prst="rect">
            <a:avLst/>
          </a:prstGeom>
          <a:noFill/>
        </p:spPr>
        <p:txBody>
          <a:bodyPr wrap="square" rtlCol="0">
            <a:spAutoFit/>
          </a:bodyPr>
          <a:lstStyle/>
          <a:p>
            <a:r>
              <a:rPr kumimoji="1" lang="zh-CN" altLang="en-US" sz="1600" dirty="0">
                <a:solidFill>
                  <a:schemeClr val="bg1">
                    <a:lumMod val="65000"/>
                  </a:schemeClr>
                </a:solidFill>
                <a:latin typeface="Arial" panose="020B0604020202020204" pitchFamily="34" charset="0"/>
                <a:ea typeface="微软雅黑" panose="020B0503020204020204" pitchFamily="34" charset="-122"/>
                <a:cs typeface="+mn-ea"/>
              </a:rPr>
              <a:t>展示层</a:t>
            </a:r>
          </a:p>
        </p:txBody>
      </p:sp>
    </p:spTree>
    <p:extLst>
      <p:ext uri="{BB962C8B-B14F-4D97-AF65-F5344CB8AC3E}">
        <p14:creationId xmlns:p14="http://schemas.microsoft.com/office/powerpoint/2010/main" val="206257492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4093" y="-94177"/>
            <a:ext cx="12215676" cy="6960256"/>
            <a:chOff x="-14113" y="-94997"/>
            <a:chExt cx="12883014" cy="7340492"/>
          </a:xfrm>
        </p:grpSpPr>
        <p:sp>
          <p:nvSpPr>
            <p:cNvPr id="36" name="矩形 3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7" name="组合 36"/>
            <p:cNvGrpSpPr/>
            <p:nvPr/>
          </p:nvGrpSpPr>
          <p:grpSpPr>
            <a:xfrm>
              <a:off x="-14113" y="-94997"/>
              <a:ext cx="12880639" cy="614978"/>
              <a:chOff x="-14113" y="-94997"/>
              <a:chExt cx="12880639" cy="614978"/>
            </a:xfrm>
          </p:grpSpPr>
          <p:sp>
            <p:nvSpPr>
              <p:cNvPr id="38" name="矩形 37"/>
              <p:cNvSpPr/>
              <p:nvPr/>
            </p:nvSpPr>
            <p:spPr>
              <a:xfrm>
                <a:off x="-14113"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矩形 38"/>
              <p:cNvSpPr/>
              <p:nvPr/>
            </p:nvSpPr>
            <p:spPr>
              <a:xfrm>
                <a:off x="7543322" y="-6110"/>
                <a:ext cx="1514649" cy="516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9249676"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算法部署</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用户流程</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详细设计</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4" name="Rectangle 4"/>
              <p:cNvSpPr txBox="1">
                <a:spLocks noChangeArrowheads="1"/>
              </p:cNvSpPr>
              <p:nvPr/>
            </p:nvSpPr>
            <p:spPr bwMode="auto">
              <a:xfrm>
                <a:off x="5929694"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构思框架</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搭建数据库</a:t>
                </a:r>
                <a:endParaRPr lang="en-US" altLang="zh-CN"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2" name="文本框 1">
            <a:extLst>
              <a:ext uri="{FF2B5EF4-FFF2-40B4-BE49-F238E27FC236}">
                <a16:creationId xmlns:a16="http://schemas.microsoft.com/office/drawing/2014/main" id="{F7693442-21BE-4D49-9D15-96C25C3CC446}"/>
              </a:ext>
            </a:extLst>
          </p:cNvPr>
          <p:cNvSpPr txBox="1"/>
          <p:nvPr/>
        </p:nvSpPr>
        <p:spPr>
          <a:xfrm>
            <a:off x="1606858" y="1313895"/>
            <a:ext cx="8691239" cy="967573"/>
          </a:xfrm>
          <a:prstGeom prst="rect">
            <a:avLst/>
          </a:prstGeom>
          <a:noFill/>
        </p:spPr>
        <p:txBody>
          <a:bodyPr wrap="square" rtlCol="0">
            <a:spAutoFit/>
          </a:bodyPr>
          <a:lstStyle/>
          <a:p>
            <a:r>
              <a:rPr lang="en-US"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1</a:t>
            </a: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、数据库设计</a:t>
            </a:r>
            <a:r>
              <a:rPr lang="en-US"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a:t>
            </a: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用户表单，通过</a:t>
            </a:r>
            <a:r>
              <a:rPr lang="en-US" altLang="zh-CN" sz="1896"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rPr>
              <a:t>jdbc</a:t>
            </a: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连接</a:t>
            </a:r>
            <a:r>
              <a:rPr lang="en-US" altLang="zh-CN" sz="1896" dirty="0">
                <a:solidFill>
                  <a:schemeClr val="tx1">
                    <a:lumMod val="75000"/>
                    <a:lumOff val="25000"/>
                  </a:schemeClr>
                </a:solidFill>
                <a:latin typeface="SF Orson Casual Heavy" panose="00000400000000000000" pitchFamily="2" charset="0"/>
                <a:ea typeface="幼圆" panose="02010509060101010101" pitchFamily="49" charset="-122"/>
                <a:cs typeface="+mn-ea"/>
              </a:rPr>
              <a:t>mysql</a:t>
            </a:r>
          </a:p>
          <a:p>
            <a:endParaRPr lang="en-US"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r>
              <a:rPr lang="en-US"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2</a:t>
            </a: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rPr>
              <a:t>、安装相应依赖，购买服务器和域名</a:t>
            </a:r>
          </a:p>
        </p:txBody>
      </p:sp>
      <p:pic>
        <p:nvPicPr>
          <p:cNvPr id="3" name="图片 2">
            <a:extLst>
              <a:ext uri="{FF2B5EF4-FFF2-40B4-BE49-F238E27FC236}">
                <a16:creationId xmlns:a16="http://schemas.microsoft.com/office/drawing/2014/main" id="{AEE266D7-57BC-4531-8C44-4B5FB1486BDB}"/>
              </a:ext>
            </a:extLst>
          </p:cNvPr>
          <p:cNvPicPr>
            <a:picLocks noChangeAspect="1"/>
          </p:cNvPicPr>
          <p:nvPr/>
        </p:nvPicPr>
        <p:blipFill>
          <a:blip r:embed="rId3"/>
          <a:stretch>
            <a:fillRect/>
          </a:stretch>
        </p:blipFill>
        <p:spPr>
          <a:xfrm>
            <a:off x="2420338" y="2959984"/>
            <a:ext cx="4963456" cy="3741450"/>
          </a:xfrm>
          <a:prstGeom prst="rect">
            <a:avLst/>
          </a:prstGeom>
        </p:spPr>
      </p:pic>
      <p:pic>
        <p:nvPicPr>
          <p:cNvPr id="2050" name="Picture 2" descr="http://img4.imgtn.bdimg.com/it/u=115236846,3807214390&amp;fm=200&amp;gp=0.jpg">
            <a:extLst>
              <a:ext uri="{FF2B5EF4-FFF2-40B4-BE49-F238E27FC236}">
                <a16:creationId xmlns:a16="http://schemas.microsoft.com/office/drawing/2014/main" id="{5D36950C-F70E-4B5C-95F1-77808F4953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425" y="1637303"/>
            <a:ext cx="5134646" cy="2996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9958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4093" y="-94177"/>
            <a:ext cx="12215676" cy="6960256"/>
            <a:chOff x="-14113" y="-94997"/>
            <a:chExt cx="12883014" cy="7340492"/>
          </a:xfrm>
        </p:grpSpPr>
        <p:sp>
          <p:nvSpPr>
            <p:cNvPr id="36" name="矩形 3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7" name="组合 36"/>
            <p:cNvGrpSpPr/>
            <p:nvPr/>
          </p:nvGrpSpPr>
          <p:grpSpPr>
            <a:xfrm>
              <a:off x="-14113" y="-94997"/>
              <a:ext cx="12880639" cy="614978"/>
              <a:chOff x="-14113" y="-94997"/>
              <a:chExt cx="12880639" cy="614978"/>
            </a:xfrm>
          </p:grpSpPr>
          <p:sp>
            <p:nvSpPr>
              <p:cNvPr id="38" name="矩形 37"/>
              <p:cNvSpPr/>
              <p:nvPr/>
            </p:nvSpPr>
            <p:spPr>
              <a:xfrm>
                <a:off x="-14113"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矩形 38"/>
              <p:cNvSpPr/>
              <p:nvPr/>
            </p:nvSpPr>
            <p:spPr>
              <a:xfrm>
                <a:off x="9331172" y="-3008"/>
                <a:ext cx="1294197" cy="51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9249676"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算法部署</a:t>
                </a:r>
                <a:endParaRPr lang="en-US" altLang="zh-CN"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搭建数据库</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用户流程</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详细设计</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4" name="Rectangle 4"/>
              <p:cNvSpPr txBox="1">
                <a:spLocks noChangeArrowheads="1"/>
              </p:cNvSpPr>
              <p:nvPr/>
            </p:nvSpPr>
            <p:spPr bwMode="auto">
              <a:xfrm>
                <a:off x="5929694"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构思框架</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45" name="Freeform 4">
            <a:extLst>
              <a:ext uri="{FF2B5EF4-FFF2-40B4-BE49-F238E27FC236}">
                <a16:creationId xmlns:a16="http://schemas.microsoft.com/office/drawing/2014/main" id="{DB4CB1EA-FA39-441C-BD46-EA50B3B7A52C}"/>
              </a:ext>
            </a:extLst>
          </p:cNvPr>
          <p:cNvSpPr>
            <a:spLocks/>
          </p:cNvSpPr>
          <p:nvPr/>
        </p:nvSpPr>
        <p:spPr bwMode="auto">
          <a:xfrm>
            <a:off x="6141454" y="3285991"/>
            <a:ext cx="2871128" cy="287048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0070C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449"/>
              </a:spcBef>
              <a:spcAft>
                <a:spcPts val="449"/>
              </a:spcAft>
            </a:pPr>
            <a:r>
              <a:rPr lang="zh-CN" alt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数据处理</a:t>
            </a:r>
            <a:endParaRPr 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6" name="Freeform 6">
            <a:extLst>
              <a:ext uri="{FF2B5EF4-FFF2-40B4-BE49-F238E27FC236}">
                <a16:creationId xmlns:a16="http://schemas.microsoft.com/office/drawing/2014/main" id="{E4AD2773-4294-47EB-A2CE-D9103B76EAF1}"/>
              </a:ext>
            </a:extLst>
          </p:cNvPr>
          <p:cNvSpPr>
            <a:spLocks/>
          </p:cNvSpPr>
          <p:nvPr/>
        </p:nvSpPr>
        <p:spPr bwMode="auto">
          <a:xfrm>
            <a:off x="8482990" y="2623795"/>
            <a:ext cx="1625221" cy="162485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chemeClr val="tx1">
              <a:lumMod val="65000"/>
              <a:lumOff val="35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449"/>
              </a:spcBef>
              <a:spcAft>
                <a:spcPts val="449"/>
              </a:spcAft>
            </a:pPr>
            <a:r>
              <a:rPr lang="zh-CN" alt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对接</a:t>
            </a:r>
            <a:endParaRPr 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7" name="Freeform 8">
            <a:extLst>
              <a:ext uri="{FF2B5EF4-FFF2-40B4-BE49-F238E27FC236}">
                <a16:creationId xmlns:a16="http://schemas.microsoft.com/office/drawing/2014/main" id="{C43A5DD7-02C4-492E-9670-F0EC17135986}"/>
              </a:ext>
            </a:extLst>
          </p:cNvPr>
          <p:cNvSpPr>
            <a:spLocks/>
          </p:cNvSpPr>
          <p:nvPr/>
        </p:nvSpPr>
        <p:spPr bwMode="auto">
          <a:xfrm>
            <a:off x="4163174" y="2650045"/>
            <a:ext cx="2267142" cy="2272469"/>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4"/>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tx1">
              <a:lumMod val="65000"/>
              <a:lumOff val="35000"/>
            </a:schemeClr>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449"/>
              </a:spcBef>
              <a:spcAft>
                <a:spcPts val="449"/>
              </a:spcAft>
            </a:pPr>
            <a:r>
              <a:rPr lang="zh-CN" alt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学习</a:t>
            </a:r>
            <a:endParaRPr 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Freeform 6">
            <a:extLst>
              <a:ext uri="{FF2B5EF4-FFF2-40B4-BE49-F238E27FC236}">
                <a16:creationId xmlns:a16="http://schemas.microsoft.com/office/drawing/2014/main" id="{A662F03D-F3F7-42F8-B769-B3E7E4058BB3}"/>
              </a:ext>
            </a:extLst>
          </p:cNvPr>
          <p:cNvSpPr>
            <a:spLocks/>
          </p:cNvSpPr>
          <p:nvPr/>
        </p:nvSpPr>
        <p:spPr bwMode="auto">
          <a:xfrm>
            <a:off x="2635947" y="2723948"/>
            <a:ext cx="1625221" cy="162485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6"/>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7"/>
                </a:lnTo>
                <a:lnTo>
                  <a:pt x="609662" y="9327"/>
                </a:lnTo>
                <a:lnTo>
                  <a:pt x="630685" y="6995"/>
                </a:lnTo>
                <a:lnTo>
                  <a:pt x="651707" y="2332"/>
                </a:lnTo>
                <a:close/>
              </a:path>
            </a:pathLst>
          </a:custGeom>
          <a:solidFill>
            <a:srgbClr val="0070C0"/>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30000"/>
              </a:lnSpc>
              <a:spcBef>
                <a:spcPts val="449"/>
              </a:spcBef>
              <a:spcAft>
                <a:spcPts val="449"/>
              </a:spcAft>
            </a:pPr>
            <a:r>
              <a:rPr lang="zh-CN" alt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研究</a:t>
            </a:r>
            <a:endParaRPr lang="en-US" sz="20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TextBox 19">
            <a:extLst>
              <a:ext uri="{FF2B5EF4-FFF2-40B4-BE49-F238E27FC236}">
                <a16:creationId xmlns:a16="http://schemas.microsoft.com/office/drawing/2014/main" id="{9ABD764F-9D6C-44EE-BD19-B1AE751E34E3}"/>
              </a:ext>
            </a:extLst>
          </p:cNvPr>
          <p:cNvSpPr txBox="1">
            <a:spLocks noChangeArrowheads="1"/>
          </p:cNvSpPr>
          <p:nvPr/>
        </p:nvSpPr>
        <p:spPr bwMode="auto">
          <a:xfrm>
            <a:off x="986433" y="4128437"/>
            <a:ext cx="2053675" cy="2228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5" tIns="48202" rIns="96405" bIns="4820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1</a:t>
            </a:r>
            <a:r>
              <a:rPr lang="zh-CN" altLang="en-US"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a:t>
            </a:r>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研究推荐算法</a:t>
            </a:r>
            <a:endParaRPr lang="en-US"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基于内容的推荐算法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基于用户的推荐算法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基于物品的推荐算法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热门榜单排名算法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slope-one</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en-US" altLang="zh-CN" sz="1200" dirty="0" err="1">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topN</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推荐</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base">
              <a:lnSpc>
                <a:spcPct val="130000"/>
              </a:lnSpc>
              <a:spcBef>
                <a:spcPct val="0"/>
              </a:spcBef>
              <a:spcAft>
                <a:spcPct val="0"/>
              </a:spcAft>
              <a:defRPr/>
            </a:pPr>
            <a:endParaRPr lang="zh-CN"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endParaRPr>
          </a:p>
        </p:txBody>
      </p:sp>
      <p:sp>
        <p:nvSpPr>
          <p:cNvPr id="52" name="TextBox 19">
            <a:extLst>
              <a:ext uri="{FF2B5EF4-FFF2-40B4-BE49-F238E27FC236}">
                <a16:creationId xmlns:a16="http://schemas.microsoft.com/office/drawing/2014/main" id="{EA8A5105-F927-4179-A186-F4A1A3166A32}"/>
              </a:ext>
            </a:extLst>
          </p:cNvPr>
          <p:cNvSpPr txBox="1">
            <a:spLocks noChangeArrowheads="1"/>
          </p:cNvSpPr>
          <p:nvPr/>
        </p:nvSpPr>
        <p:spPr bwMode="auto">
          <a:xfrm>
            <a:off x="3694663" y="919332"/>
            <a:ext cx="2053675" cy="198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5" tIns="48202" rIns="96405" bIns="4820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2</a:t>
            </a:r>
            <a:r>
              <a:rPr lang="zh-CN" altLang="en-US"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a:t>
            </a:r>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学习</a:t>
            </a: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surprise</a:t>
            </a:r>
          </a:p>
          <a:p>
            <a:pPr marL="171450" lvl="0" indent="-171450" defTabSz="457200">
              <a:lnSpc>
                <a:spcPct val="130000"/>
              </a:lnSpc>
              <a:buFont typeface="Arial" panose="020B0604020202020204" pitchFamily="34" charset="0"/>
              <a:buChar char="•"/>
              <a:defRPr/>
            </a:pP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3 </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种协同过滤算法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3 </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种 </a:t>
            </a: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SVD </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算法</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基于历史打分数据，预测用户对某个电影的打分</a:t>
            </a:r>
            <a:endPar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171450" lvl="0" indent="-171450" defTabSz="457200">
              <a:lnSpc>
                <a:spcPct val="130000"/>
              </a:lnSpc>
              <a:buFont typeface="Arial" panose="020B0604020202020204" pitchFamily="34" charset="0"/>
              <a:buChar char="•"/>
              <a:defRPr/>
            </a:pP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找到 </a:t>
            </a: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k </a:t>
            </a:r>
            <a:r>
              <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近邻</a:t>
            </a:r>
            <a:r>
              <a:rPr lang="en-US" altLang="zh-CN"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user / item</a:t>
            </a:r>
            <a:endParaRPr lang="zh-CN" altLang="en-US" sz="1200" dirty="0">
              <a:solidFill>
                <a:prstClr val="black">
                  <a:lumMod val="75000"/>
                  <a:lumOff val="25000"/>
                </a:prst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fontAlgn="base">
              <a:lnSpc>
                <a:spcPct val="130000"/>
              </a:lnSpc>
              <a:spcBef>
                <a:spcPct val="0"/>
              </a:spcBef>
              <a:spcAft>
                <a:spcPct val="0"/>
              </a:spcAft>
              <a:defRPr/>
            </a:pPr>
            <a:endParaRPr lang="zh-CN"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endParaRPr>
          </a:p>
        </p:txBody>
      </p:sp>
      <p:sp>
        <p:nvSpPr>
          <p:cNvPr id="54" name="TextBox 19">
            <a:extLst>
              <a:ext uri="{FF2B5EF4-FFF2-40B4-BE49-F238E27FC236}">
                <a16:creationId xmlns:a16="http://schemas.microsoft.com/office/drawing/2014/main" id="{4122D094-7003-414C-8CB9-F7D910DF7091}"/>
              </a:ext>
            </a:extLst>
          </p:cNvPr>
          <p:cNvSpPr txBox="1">
            <a:spLocks noChangeArrowheads="1"/>
          </p:cNvSpPr>
          <p:nvPr/>
        </p:nvSpPr>
        <p:spPr bwMode="auto">
          <a:xfrm>
            <a:off x="6887272" y="1615749"/>
            <a:ext cx="2590656" cy="174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5" tIns="48202" rIns="96405" bIns="4820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3</a:t>
            </a:r>
            <a:r>
              <a:rPr lang="zh-CN" altLang="en-US"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a:t>
            </a: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python</a:t>
            </a:r>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数据处理</a:t>
            </a:r>
            <a:endParaRPr lang="en-US"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fontAlgn="base">
              <a:lnSpc>
                <a:spcPct val="130000"/>
              </a:lnSpc>
              <a:spcBef>
                <a:spcPct val="0"/>
              </a:spcBef>
              <a:spcAft>
                <a:spcPct val="0"/>
              </a:spcAft>
              <a:buFont typeface="+mj-lt"/>
              <a:buAutoNum type="arabicPeriod"/>
              <a:defRPr/>
            </a:pP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数据清洗</a:t>
            </a:r>
            <a:endPar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fontAlgn="base">
              <a:lnSpc>
                <a:spcPct val="130000"/>
              </a:lnSpc>
              <a:spcBef>
                <a:spcPct val="0"/>
              </a:spcBef>
              <a:spcAft>
                <a:spcPct val="0"/>
              </a:spcAft>
              <a:buFont typeface="+mj-lt"/>
              <a:buAutoNum type="arabicPeriod"/>
              <a:defRPr/>
            </a:pP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模型选择</a:t>
            </a:r>
            <a:endPar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fontAlgn="base">
              <a:lnSpc>
                <a:spcPct val="130000"/>
              </a:lnSpc>
              <a:spcBef>
                <a:spcPct val="0"/>
              </a:spcBef>
              <a:spcAft>
                <a:spcPct val="0"/>
              </a:spcAft>
              <a:buFont typeface="+mj-lt"/>
              <a:buAutoNum type="arabicPeriod"/>
              <a:defRPr/>
            </a:pP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调节参数</a:t>
            </a:r>
            <a:endPar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fontAlgn="base">
              <a:lnSpc>
                <a:spcPct val="130000"/>
              </a:lnSpc>
              <a:spcBef>
                <a:spcPct val="0"/>
              </a:spcBef>
              <a:spcAft>
                <a:spcPct val="0"/>
              </a:spcAft>
              <a:buFont typeface="+mj-lt"/>
              <a:buAutoNum type="arabicPeriod"/>
              <a:defRPr/>
            </a:pP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离线测试</a:t>
            </a:r>
            <a:endPar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fontAlgn="base">
              <a:lnSpc>
                <a:spcPct val="130000"/>
              </a:lnSpc>
              <a:spcBef>
                <a:spcPct val="0"/>
              </a:spcBef>
              <a:spcAft>
                <a:spcPct val="0"/>
              </a:spcAft>
              <a:buFont typeface="+mj-lt"/>
              <a:buAutoNum type="arabicPeriod"/>
              <a:defRPr/>
            </a:pPr>
            <a:endParaRPr lang="zh-CN"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5" name="TextBox 20">
            <a:extLst>
              <a:ext uri="{FF2B5EF4-FFF2-40B4-BE49-F238E27FC236}">
                <a16:creationId xmlns:a16="http://schemas.microsoft.com/office/drawing/2014/main" id="{578DAF5D-458A-485C-B6BE-60C864607783}"/>
              </a:ext>
            </a:extLst>
          </p:cNvPr>
          <p:cNvSpPr txBox="1"/>
          <p:nvPr/>
        </p:nvSpPr>
        <p:spPr bwMode="auto">
          <a:xfrm>
            <a:off x="9012581" y="5221513"/>
            <a:ext cx="2757582" cy="315034"/>
          </a:xfrm>
          <a:prstGeom prst="rect">
            <a:avLst/>
          </a:prstGeom>
          <a:noFill/>
        </p:spPr>
        <p:txBody>
          <a:bodyPr vert="horz" wrap="square" lIns="96405" tIns="48202" rIns="96405" bIns="4820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主要是</a:t>
            </a:r>
            <a:r>
              <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java</a:t>
            </a: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端和</a:t>
            </a:r>
            <a:r>
              <a:rPr lang="en-US" altLang="zh-CN"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python</a:t>
            </a:r>
            <a:r>
              <a:rPr lang="zh-CN" altLang="en-US" sz="1200"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端的接口问题</a:t>
            </a:r>
          </a:p>
        </p:txBody>
      </p:sp>
      <p:sp>
        <p:nvSpPr>
          <p:cNvPr id="56" name="TextBox 19">
            <a:extLst>
              <a:ext uri="{FF2B5EF4-FFF2-40B4-BE49-F238E27FC236}">
                <a16:creationId xmlns:a16="http://schemas.microsoft.com/office/drawing/2014/main" id="{A3EF6B84-62D8-4170-B069-3FEA605FFD58}"/>
              </a:ext>
            </a:extLst>
          </p:cNvPr>
          <p:cNvSpPr txBox="1">
            <a:spLocks noChangeArrowheads="1"/>
          </p:cNvSpPr>
          <p:nvPr/>
        </p:nvSpPr>
        <p:spPr bwMode="auto">
          <a:xfrm>
            <a:off x="9012584" y="4816427"/>
            <a:ext cx="2053675" cy="423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05" tIns="48202" rIns="96405" bIns="48202"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en-US" altLang="zh-CN"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4</a:t>
            </a:r>
            <a:r>
              <a:rPr lang="zh-CN" altLang="en-US" dirty="0">
                <a:solidFill>
                  <a:schemeClr val="tx1">
                    <a:lumMod val="75000"/>
                    <a:lumOff val="25000"/>
                  </a:schemeClr>
                </a:solidFill>
                <a:latin typeface="Calibri" panose="020F0502020204030204" pitchFamily="34" charset="0"/>
                <a:ea typeface="幼圆" panose="02010509060101010101" pitchFamily="49" charset="-122"/>
                <a:cs typeface="Calibri" panose="020F0502020204030204" pitchFamily="34" charset="0"/>
                <a:sym typeface="SF Orson Casual Heavy" panose="00000400000000000000" pitchFamily="2" charset="0"/>
              </a:rPr>
              <a:t>、</a:t>
            </a:r>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前后台对接</a:t>
            </a:r>
            <a:endParaRPr lang="zh-CN"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val="247596630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250" fill="hold"/>
                                        <p:tgtEl>
                                          <p:spTgt spid="50"/>
                                        </p:tgtEl>
                                        <p:attrNameLst>
                                          <p:attrName>ppt_x</p:attrName>
                                        </p:attrNameLst>
                                      </p:cBhvr>
                                      <p:tavLst>
                                        <p:tav tm="0">
                                          <p:val>
                                            <p:strVal val="#ppt_x"/>
                                          </p:val>
                                        </p:tav>
                                        <p:tav tm="100000">
                                          <p:val>
                                            <p:strVal val="#ppt_x"/>
                                          </p:val>
                                        </p:tav>
                                      </p:tavLst>
                                    </p:anim>
                                    <p:anim calcmode="lin" valueType="num">
                                      <p:cBhvr additive="base">
                                        <p:cTn id="8" dur="25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250" fill="hold"/>
                                        <p:tgtEl>
                                          <p:spTgt spid="52"/>
                                        </p:tgtEl>
                                        <p:attrNameLst>
                                          <p:attrName>ppt_x</p:attrName>
                                        </p:attrNameLst>
                                      </p:cBhvr>
                                      <p:tavLst>
                                        <p:tav tm="0">
                                          <p:val>
                                            <p:strVal val="#ppt_x"/>
                                          </p:val>
                                        </p:tav>
                                        <p:tav tm="100000">
                                          <p:val>
                                            <p:strVal val="#ppt_x"/>
                                          </p:val>
                                        </p:tav>
                                      </p:tavLst>
                                    </p:anim>
                                    <p:anim calcmode="lin" valueType="num">
                                      <p:cBhvr additive="base">
                                        <p:cTn id="14" dur="25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250" fill="hold"/>
                                        <p:tgtEl>
                                          <p:spTgt spid="54"/>
                                        </p:tgtEl>
                                        <p:attrNameLst>
                                          <p:attrName>ppt_x</p:attrName>
                                        </p:attrNameLst>
                                      </p:cBhvr>
                                      <p:tavLst>
                                        <p:tav tm="0">
                                          <p:val>
                                            <p:strVal val="#ppt_x"/>
                                          </p:val>
                                        </p:tav>
                                        <p:tav tm="100000">
                                          <p:val>
                                            <p:strVal val="#ppt_x"/>
                                          </p:val>
                                        </p:tav>
                                      </p:tavLst>
                                    </p:anim>
                                    <p:anim calcmode="lin" valueType="num">
                                      <p:cBhvr additive="base">
                                        <p:cTn id="20" dur="2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250" fill="hold"/>
                                        <p:tgtEl>
                                          <p:spTgt spid="56"/>
                                        </p:tgtEl>
                                        <p:attrNameLst>
                                          <p:attrName>ppt_x</p:attrName>
                                        </p:attrNameLst>
                                      </p:cBhvr>
                                      <p:tavLst>
                                        <p:tav tm="0">
                                          <p:val>
                                            <p:strVal val="#ppt_x"/>
                                          </p:val>
                                        </p:tav>
                                        <p:tav tm="100000">
                                          <p:val>
                                            <p:strVal val="#ppt_x"/>
                                          </p:val>
                                        </p:tav>
                                      </p:tavLst>
                                    </p:anim>
                                    <p:anim calcmode="lin" valueType="num">
                                      <p:cBhvr additive="base">
                                        <p:cTn id="26" dur="250" fill="hold"/>
                                        <p:tgtEl>
                                          <p:spTgt spid="5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additive="base">
                                        <p:cTn id="29" dur="250" fill="hold"/>
                                        <p:tgtEl>
                                          <p:spTgt spid="55"/>
                                        </p:tgtEl>
                                        <p:attrNameLst>
                                          <p:attrName>ppt_x</p:attrName>
                                        </p:attrNameLst>
                                      </p:cBhvr>
                                      <p:tavLst>
                                        <p:tav tm="0">
                                          <p:val>
                                            <p:strVal val="#ppt_x"/>
                                          </p:val>
                                        </p:tav>
                                        <p:tav tm="100000">
                                          <p:val>
                                            <p:strVal val="#ppt_x"/>
                                          </p:val>
                                        </p:tav>
                                      </p:tavLst>
                                    </p:anim>
                                    <p:anim calcmode="lin" valueType="num">
                                      <p:cBhvr additive="base">
                                        <p:cTn id="30" dur="2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rc 3"/>
          <p:cNvSpPr/>
          <p:nvPr/>
        </p:nvSpPr>
        <p:spPr>
          <a:xfrm>
            <a:off x="7622722" y="2959390"/>
            <a:ext cx="7797220" cy="7797220"/>
          </a:xfrm>
          <a:prstGeom prst="arc">
            <a:avLst>
              <a:gd name="adj1" fmla="val 10815889"/>
              <a:gd name="adj2" fmla="val 16771066"/>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数据处理</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32" name="Oval 4"/>
          <p:cNvSpPr/>
          <p:nvPr/>
        </p:nvSpPr>
        <p:spPr>
          <a:xfrm>
            <a:off x="7698922" y="5511820"/>
            <a:ext cx="221288" cy="2212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Oval 5"/>
          <p:cNvSpPr/>
          <p:nvPr/>
        </p:nvSpPr>
        <p:spPr>
          <a:xfrm>
            <a:off x="8314031" y="4408297"/>
            <a:ext cx="221288" cy="2212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Oval 6"/>
          <p:cNvSpPr/>
          <p:nvPr/>
        </p:nvSpPr>
        <p:spPr>
          <a:xfrm>
            <a:off x="9292696" y="3465513"/>
            <a:ext cx="221288" cy="2212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Oval 7"/>
          <p:cNvSpPr/>
          <p:nvPr/>
        </p:nvSpPr>
        <p:spPr>
          <a:xfrm>
            <a:off x="10723053" y="2922490"/>
            <a:ext cx="221288" cy="2212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23"/>
          <p:cNvSpPr txBox="1"/>
          <p:nvPr/>
        </p:nvSpPr>
        <p:spPr>
          <a:xfrm>
            <a:off x="7996410" y="5494818"/>
            <a:ext cx="1029110"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数据清洗</a:t>
            </a:r>
            <a:endParaRPr lang="id-ID"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24"/>
          <p:cNvSpPr txBox="1"/>
          <p:nvPr/>
        </p:nvSpPr>
        <p:spPr>
          <a:xfrm>
            <a:off x="8641816" y="4365052"/>
            <a:ext cx="107066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模型选择</a:t>
            </a:r>
            <a:endParaRPr lang="id-ID"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Box 25"/>
          <p:cNvSpPr txBox="1"/>
          <p:nvPr/>
        </p:nvSpPr>
        <p:spPr>
          <a:xfrm>
            <a:off x="9513984" y="3547270"/>
            <a:ext cx="103653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调节参数</a:t>
            </a:r>
            <a:endParaRPr lang="id-ID"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26"/>
          <p:cNvSpPr txBox="1"/>
          <p:nvPr/>
        </p:nvSpPr>
        <p:spPr>
          <a:xfrm>
            <a:off x="10550522" y="3202169"/>
            <a:ext cx="1036538"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离线测试</a:t>
            </a:r>
            <a:endParaRPr lang="id-ID"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0" name="Group 27"/>
          <p:cNvGrpSpPr/>
          <p:nvPr/>
        </p:nvGrpSpPr>
        <p:grpSpPr>
          <a:xfrm flipH="1">
            <a:off x="5021916" y="5198793"/>
            <a:ext cx="2524606" cy="415582"/>
            <a:chOff x="2108477" y="2662215"/>
            <a:chExt cx="2600806" cy="395205"/>
          </a:xfrm>
        </p:grpSpPr>
        <p:grpSp>
          <p:nvGrpSpPr>
            <p:cNvPr id="41" name="Group 28"/>
            <p:cNvGrpSpPr/>
            <p:nvPr/>
          </p:nvGrpSpPr>
          <p:grpSpPr>
            <a:xfrm>
              <a:off x="2108477" y="2757465"/>
              <a:ext cx="2423386" cy="299955"/>
              <a:chOff x="2108477" y="2757465"/>
              <a:chExt cx="2423386" cy="299955"/>
            </a:xfrm>
          </p:grpSpPr>
          <p:cxnSp>
            <p:nvCxnSpPr>
              <p:cNvPr id="43" name="Straight Connector 30"/>
              <p:cNvCxnSpPr/>
              <p:nvPr/>
            </p:nvCxnSpPr>
            <p:spPr>
              <a:xfrm flipH="1">
                <a:off x="2108477" y="2757465"/>
                <a:ext cx="1864621" cy="299955"/>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31"/>
              <p:cNvCxnSpPr/>
              <p:nvPr/>
            </p:nvCxnSpPr>
            <p:spPr>
              <a:xfrm flipH="1" flipV="1">
                <a:off x="3973098" y="2757465"/>
                <a:ext cx="558765" cy="90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Oval 29"/>
            <p:cNvSpPr/>
            <p:nvPr/>
          </p:nvSpPr>
          <p:spPr>
            <a:xfrm>
              <a:off x="4518783" y="2662215"/>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5" name="Group 8"/>
          <p:cNvGrpSpPr/>
          <p:nvPr/>
        </p:nvGrpSpPr>
        <p:grpSpPr>
          <a:xfrm>
            <a:off x="4207630" y="4997265"/>
            <a:ext cx="736265" cy="736265"/>
            <a:chOff x="4207630" y="4997265"/>
            <a:chExt cx="736265" cy="736265"/>
          </a:xfrm>
        </p:grpSpPr>
        <p:sp>
          <p:nvSpPr>
            <p:cNvPr id="46" name="Oval 36"/>
            <p:cNvSpPr/>
            <p:nvPr/>
          </p:nvSpPr>
          <p:spPr>
            <a:xfrm>
              <a:off x="4207630" y="4997265"/>
              <a:ext cx="736265" cy="7362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 name="Group 33"/>
            <p:cNvGrpSpPr/>
            <p:nvPr/>
          </p:nvGrpSpPr>
          <p:grpSpPr>
            <a:xfrm>
              <a:off x="4367216" y="5178917"/>
              <a:ext cx="372962" cy="372962"/>
              <a:chOff x="2005013" y="1077913"/>
              <a:chExt cx="688975" cy="688975"/>
            </a:xfrm>
            <a:solidFill>
              <a:schemeClr val="bg1"/>
            </a:solidFill>
          </p:grpSpPr>
          <p:sp>
            <p:nvSpPr>
              <p:cNvPr id="48"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50" name="Group 12"/>
          <p:cNvGrpSpPr/>
          <p:nvPr/>
        </p:nvGrpSpPr>
        <p:grpSpPr>
          <a:xfrm>
            <a:off x="524433" y="4893933"/>
            <a:ext cx="3606998" cy="703321"/>
            <a:chOff x="524433" y="4893933"/>
            <a:chExt cx="3606998" cy="703321"/>
          </a:xfrm>
        </p:grpSpPr>
        <p:sp>
          <p:nvSpPr>
            <p:cNvPr id="51" name="TextBox 37"/>
            <p:cNvSpPr txBox="1"/>
            <p:nvPr/>
          </p:nvSpPr>
          <p:spPr>
            <a:xfrm>
              <a:off x="524433" y="5320255"/>
              <a:ext cx="3606998" cy="276999"/>
            </a:xfrm>
            <a:prstGeom prst="rect">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这部分内容其实基本不用做，该数据集已经用烂了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38"/>
            <p:cNvSpPr txBox="1"/>
            <p:nvPr/>
          </p:nvSpPr>
          <p:spPr>
            <a:xfrm>
              <a:off x="624999" y="4893933"/>
              <a:ext cx="3462300" cy="400110"/>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数据清洗</a:t>
              </a:r>
            </a:p>
          </p:txBody>
        </p:sp>
      </p:grpSp>
      <p:grpSp>
        <p:nvGrpSpPr>
          <p:cNvPr id="53" name="Group 13"/>
          <p:cNvGrpSpPr/>
          <p:nvPr/>
        </p:nvGrpSpPr>
        <p:grpSpPr>
          <a:xfrm>
            <a:off x="1858165" y="3491693"/>
            <a:ext cx="3506431" cy="1257319"/>
            <a:chOff x="1858165" y="3624861"/>
            <a:chExt cx="3506431" cy="1257319"/>
          </a:xfrm>
        </p:grpSpPr>
        <p:sp>
          <p:nvSpPr>
            <p:cNvPr id="54" name="TextBox 66"/>
            <p:cNvSpPr txBox="1"/>
            <p:nvPr/>
          </p:nvSpPr>
          <p:spPr>
            <a:xfrm>
              <a:off x="2006353" y="4051183"/>
              <a:ext cx="3358243" cy="830997"/>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对比几种不同的推荐算法，从满足功能需求及解决冷启动角度考虑，尝试几种不同的算法对比</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RMSE</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和</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RAE</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，最终选择了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种推荐算法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热点推荐、考虑均分的最近邻推荐。</a:t>
              </a:r>
              <a:endPar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67"/>
            <p:cNvSpPr txBox="1"/>
            <p:nvPr/>
          </p:nvSpPr>
          <p:spPr>
            <a:xfrm>
              <a:off x="1858165" y="3624861"/>
              <a:ext cx="3462300" cy="400110"/>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模型选择</a:t>
              </a:r>
            </a:p>
          </p:txBody>
        </p:sp>
      </p:grpSp>
      <p:grpSp>
        <p:nvGrpSpPr>
          <p:cNvPr id="56" name="Group 14"/>
          <p:cNvGrpSpPr/>
          <p:nvPr/>
        </p:nvGrpSpPr>
        <p:grpSpPr>
          <a:xfrm>
            <a:off x="3469030" y="2391275"/>
            <a:ext cx="3506431" cy="887987"/>
            <a:chOff x="3469030" y="2409031"/>
            <a:chExt cx="3506431" cy="887987"/>
          </a:xfrm>
        </p:grpSpPr>
        <p:sp>
          <p:nvSpPr>
            <p:cNvPr id="57" name="TextBox 72"/>
            <p:cNvSpPr txBox="1"/>
            <p:nvPr/>
          </p:nvSpPr>
          <p:spPr>
            <a:xfrm>
              <a:off x="3469030" y="2835353"/>
              <a:ext cx="3506431"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设置多组不同参数（</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k</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值，距离度量），使用网格</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折交叉验证</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GridSearchCV</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暴力寻参。</a:t>
              </a:r>
            </a:p>
          </p:txBody>
        </p:sp>
        <p:sp>
          <p:nvSpPr>
            <p:cNvPr id="58" name="TextBox 73"/>
            <p:cNvSpPr txBox="1"/>
            <p:nvPr/>
          </p:nvSpPr>
          <p:spPr>
            <a:xfrm>
              <a:off x="3469030" y="2409031"/>
              <a:ext cx="3462300" cy="400110"/>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调节参数</a:t>
              </a:r>
            </a:p>
          </p:txBody>
        </p:sp>
      </p:grpSp>
      <p:grpSp>
        <p:nvGrpSpPr>
          <p:cNvPr id="59" name="Group 15"/>
          <p:cNvGrpSpPr/>
          <p:nvPr/>
        </p:nvGrpSpPr>
        <p:grpSpPr>
          <a:xfrm>
            <a:off x="5563220" y="1398946"/>
            <a:ext cx="3506431" cy="703321"/>
            <a:chOff x="5563220" y="1372319"/>
            <a:chExt cx="3506431" cy="703321"/>
          </a:xfrm>
        </p:grpSpPr>
        <p:sp>
          <p:nvSpPr>
            <p:cNvPr id="60" name="TextBox 78"/>
            <p:cNvSpPr txBox="1"/>
            <p:nvPr/>
          </p:nvSpPr>
          <p:spPr>
            <a:xfrm>
              <a:off x="5563220" y="1798641"/>
              <a:ext cx="3506431" cy="276999"/>
            </a:xfrm>
            <a:prstGeom prst="rect">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测试算法可行性、准确性、性能评估</a:t>
              </a:r>
              <a:endPar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TextBox 79"/>
            <p:cNvSpPr txBox="1"/>
            <p:nvPr/>
          </p:nvSpPr>
          <p:spPr>
            <a:xfrm>
              <a:off x="5563220" y="1372319"/>
              <a:ext cx="3462300" cy="400110"/>
            </a:xfrm>
            <a:prstGeom prst="rect">
              <a:avLst/>
            </a:prstGeom>
            <a:noFill/>
          </p:spPr>
          <p:txBody>
            <a:bodyPr wrap="square" rtlCol="0">
              <a:spAutoFit/>
            </a:bodyPr>
            <a:lstStyle/>
            <a:p>
              <a:pPr algn="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离线测试</a:t>
              </a:r>
            </a:p>
          </p:txBody>
        </p:sp>
      </p:grpSp>
      <p:grpSp>
        <p:nvGrpSpPr>
          <p:cNvPr id="62" name="Group 80"/>
          <p:cNvGrpSpPr/>
          <p:nvPr/>
        </p:nvGrpSpPr>
        <p:grpSpPr>
          <a:xfrm flipH="1">
            <a:off x="6215574" y="3929654"/>
            <a:ext cx="1952833" cy="492863"/>
            <a:chOff x="2756450" y="2662215"/>
            <a:chExt cx="1952833" cy="492863"/>
          </a:xfrm>
        </p:grpSpPr>
        <p:grpSp>
          <p:nvGrpSpPr>
            <p:cNvPr id="63" name="Group 81"/>
            <p:cNvGrpSpPr/>
            <p:nvPr/>
          </p:nvGrpSpPr>
          <p:grpSpPr>
            <a:xfrm>
              <a:off x="2756450" y="2757465"/>
              <a:ext cx="1775413" cy="397613"/>
              <a:chOff x="2756450" y="2757465"/>
              <a:chExt cx="1775413" cy="397613"/>
            </a:xfrm>
          </p:grpSpPr>
          <p:cxnSp>
            <p:nvCxnSpPr>
              <p:cNvPr id="65" name="Straight Connector 83"/>
              <p:cNvCxnSpPr/>
              <p:nvPr/>
            </p:nvCxnSpPr>
            <p:spPr>
              <a:xfrm flipH="1">
                <a:off x="2756450" y="2757465"/>
                <a:ext cx="1216648" cy="39761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84"/>
              <p:cNvCxnSpPr/>
              <p:nvPr/>
            </p:nvCxnSpPr>
            <p:spPr>
              <a:xfrm flipH="1" flipV="1">
                <a:off x="3973098" y="2757465"/>
                <a:ext cx="558765" cy="90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64" name="Oval 82"/>
            <p:cNvSpPr/>
            <p:nvPr/>
          </p:nvSpPr>
          <p:spPr>
            <a:xfrm>
              <a:off x="4518783" y="2662215"/>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7" name="Group 86"/>
          <p:cNvGrpSpPr/>
          <p:nvPr/>
        </p:nvGrpSpPr>
        <p:grpSpPr>
          <a:xfrm flipH="1">
            <a:off x="7855127" y="2767097"/>
            <a:ext cx="1407148" cy="661903"/>
            <a:chOff x="3302135" y="2662215"/>
            <a:chExt cx="1407148" cy="661903"/>
          </a:xfrm>
        </p:grpSpPr>
        <p:cxnSp>
          <p:nvCxnSpPr>
            <p:cNvPr id="68" name="Straight Connector 89"/>
            <p:cNvCxnSpPr>
              <a:stCxn id="69" idx="2"/>
            </p:cNvCxnSpPr>
            <p:nvPr/>
          </p:nvCxnSpPr>
          <p:spPr>
            <a:xfrm flipH="1">
              <a:off x="3302135" y="2757465"/>
              <a:ext cx="1216648" cy="56665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69" name="Oval 88"/>
            <p:cNvSpPr/>
            <p:nvPr/>
          </p:nvSpPr>
          <p:spPr>
            <a:xfrm>
              <a:off x="4518783" y="2662215"/>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0" name="Group 92"/>
          <p:cNvGrpSpPr/>
          <p:nvPr/>
        </p:nvGrpSpPr>
        <p:grpSpPr>
          <a:xfrm flipH="1">
            <a:off x="9770786" y="2110669"/>
            <a:ext cx="891635" cy="751678"/>
            <a:chOff x="4005178" y="3066762"/>
            <a:chExt cx="891635" cy="751678"/>
          </a:xfrm>
        </p:grpSpPr>
        <p:cxnSp>
          <p:nvCxnSpPr>
            <p:cNvPr id="71" name="Straight Connector 95"/>
            <p:cNvCxnSpPr>
              <a:stCxn id="72" idx="3"/>
            </p:cNvCxnSpPr>
            <p:nvPr/>
          </p:nvCxnSpPr>
          <p:spPr>
            <a:xfrm flipH="1">
              <a:off x="4005178" y="3229364"/>
              <a:ext cx="729033" cy="589076"/>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72" name="Oval 94"/>
            <p:cNvSpPr/>
            <p:nvPr/>
          </p:nvSpPr>
          <p:spPr>
            <a:xfrm>
              <a:off x="4706313" y="3066762"/>
              <a:ext cx="190500" cy="1905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3" name="Group 10"/>
          <p:cNvGrpSpPr/>
          <p:nvPr/>
        </p:nvGrpSpPr>
        <p:grpSpPr>
          <a:xfrm>
            <a:off x="7051661" y="2512363"/>
            <a:ext cx="736265" cy="736265"/>
            <a:chOff x="7051661" y="2512363"/>
            <a:chExt cx="736265" cy="736265"/>
          </a:xfrm>
        </p:grpSpPr>
        <p:sp>
          <p:nvSpPr>
            <p:cNvPr id="74" name="Oval 68"/>
            <p:cNvSpPr/>
            <p:nvPr/>
          </p:nvSpPr>
          <p:spPr>
            <a:xfrm>
              <a:off x="7051661" y="2512363"/>
              <a:ext cx="736265" cy="7362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5" name="Group 104"/>
            <p:cNvGrpSpPr/>
            <p:nvPr/>
          </p:nvGrpSpPr>
          <p:grpSpPr>
            <a:xfrm>
              <a:off x="7231041" y="2719950"/>
              <a:ext cx="377503" cy="353205"/>
              <a:chOff x="6964363" y="2108200"/>
              <a:chExt cx="690562" cy="646113"/>
            </a:xfrm>
            <a:solidFill>
              <a:schemeClr val="bg1"/>
            </a:solidFill>
          </p:grpSpPr>
          <p:sp>
            <p:nvSpPr>
              <p:cNvPr id="76"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8" name="Group 9"/>
          <p:cNvGrpSpPr/>
          <p:nvPr/>
        </p:nvGrpSpPr>
        <p:grpSpPr>
          <a:xfrm>
            <a:off x="5440796" y="3728193"/>
            <a:ext cx="736265" cy="736265"/>
            <a:chOff x="5440796" y="3728193"/>
            <a:chExt cx="736265" cy="736265"/>
          </a:xfrm>
        </p:grpSpPr>
        <p:sp>
          <p:nvSpPr>
            <p:cNvPr id="79" name="Oval 62"/>
            <p:cNvSpPr/>
            <p:nvPr/>
          </p:nvSpPr>
          <p:spPr>
            <a:xfrm>
              <a:off x="5440796" y="3728193"/>
              <a:ext cx="736265" cy="7362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Freeform 96"/>
            <p:cNvSpPr>
              <a:spLocks noEditPoints="1"/>
            </p:cNvSpPr>
            <p:nvPr/>
          </p:nvSpPr>
          <p:spPr bwMode="auto">
            <a:xfrm>
              <a:off x="5622159" y="3929564"/>
              <a:ext cx="369270" cy="368421"/>
            </a:xfrm>
            <a:custGeom>
              <a:avLst/>
              <a:gdLst>
                <a:gd name="T0" fmla="*/ 13537 w 16094"/>
                <a:gd name="T1" fmla="*/ 6059 h 16058"/>
                <a:gd name="T2" fmla="*/ 13105 w 16094"/>
                <a:gd name="T3" fmla="*/ 4843 h 16058"/>
                <a:gd name="T4" fmla="*/ 12309 w 16094"/>
                <a:gd name="T5" fmla="*/ 3778 h 16058"/>
                <a:gd name="T6" fmla="*/ 11103 w 16094"/>
                <a:gd name="T7" fmla="*/ 2914 h 16058"/>
                <a:gd name="T8" fmla="*/ 9730 w 16094"/>
                <a:gd name="T9" fmla="*/ 2510 h 16058"/>
                <a:gd name="T10" fmla="*/ 10548 w 16094"/>
                <a:gd name="T11" fmla="*/ 1344 h 16058"/>
                <a:gd name="T12" fmla="*/ 11273 w 16094"/>
                <a:gd name="T13" fmla="*/ 1058 h 16058"/>
                <a:gd name="T14" fmla="*/ 12175 w 16094"/>
                <a:gd name="T15" fmla="*/ 1030 h 16058"/>
                <a:gd name="T16" fmla="*/ 13215 w 16094"/>
                <a:gd name="T17" fmla="*/ 1370 h 16058"/>
                <a:gd name="T18" fmla="*/ 14130 w 16094"/>
                <a:gd name="T19" fmla="*/ 2061 h 16058"/>
                <a:gd name="T20" fmla="*/ 14752 w 16094"/>
                <a:gd name="T21" fmla="*/ 2927 h 16058"/>
                <a:gd name="T22" fmla="*/ 15061 w 16094"/>
                <a:gd name="T23" fmla="*/ 3885 h 16058"/>
                <a:gd name="T24" fmla="*/ 15035 w 16094"/>
                <a:gd name="T25" fmla="*/ 4794 h 16058"/>
                <a:gd name="T26" fmla="*/ 14704 w 16094"/>
                <a:gd name="T27" fmla="*/ 5577 h 16058"/>
                <a:gd name="T28" fmla="*/ 4429 w 16094"/>
                <a:gd name="T29" fmla="*/ 13990 h 16058"/>
                <a:gd name="T30" fmla="*/ 4128 w 16094"/>
                <a:gd name="T31" fmla="*/ 13119 h 16058"/>
                <a:gd name="T32" fmla="*/ 3522 w 16094"/>
                <a:gd name="T33" fmla="*/ 12349 h 16058"/>
                <a:gd name="T34" fmla="*/ 2735 w 16094"/>
                <a:gd name="T35" fmla="*/ 11832 h 16058"/>
                <a:gd name="T36" fmla="*/ 1857 w 16094"/>
                <a:gd name="T37" fmla="*/ 11600 h 16058"/>
                <a:gd name="T38" fmla="*/ 2349 w 16094"/>
                <a:gd name="T39" fmla="*/ 9539 h 16058"/>
                <a:gd name="T40" fmla="*/ 3383 w 16094"/>
                <a:gd name="T41" fmla="*/ 9051 h 16058"/>
                <a:gd name="T42" fmla="*/ 5065 w 16094"/>
                <a:gd name="T43" fmla="*/ 9305 h 16058"/>
                <a:gd name="T44" fmla="*/ 6529 w 16094"/>
                <a:gd name="T45" fmla="*/ 10574 h 16058"/>
                <a:gd name="T46" fmla="*/ 7057 w 16094"/>
                <a:gd name="T47" fmla="*/ 12341 h 16058"/>
                <a:gd name="T48" fmla="*/ 6481 w 16094"/>
                <a:gd name="T49" fmla="*/ 13816 h 16058"/>
                <a:gd name="T50" fmla="*/ 1899 w 16094"/>
                <a:gd name="T51" fmla="*/ 15034 h 16058"/>
                <a:gd name="T52" fmla="*/ 1430 w 16094"/>
                <a:gd name="T53" fmla="*/ 14978 h 16058"/>
                <a:gd name="T54" fmla="*/ 1080 w 16094"/>
                <a:gd name="T55" fmla="*/ 14626 h 16058"/>
                <a:gd name="T56" fmla="*/ 1037 w 16094"/>
                <a:gd name="T57" fmla="*/ 14110 h 16058"/>
                <a:gd name="T58" fmla="*/ 2133 w 16094"/>
                <a:gd name="T59" fmla="*/ 12161 h 16058"/>
                <a:gd name="T60" fmla="*/ 2879 w 16094"/>
                <a:gd name="T61" fmla="*/ 12483 h 16058"/>
                <a:gd name="T62" fmla="*/ 3517 w 16094"/>
                <a:gd name="T63" fmla="*/ 13089 h 16058"/>
                <a:gd name="T64" fmla="*/ 3887 w 16094"/>
                <a:gd name="T65" fmla="*/ 13837 h 16058"/>
                <a:gd name="T66" fmla="*/ 5275 w 16094"/>
                <a:gd name="T67" fmla="*/ 8311 h 16058"/>
                <a:gd name="T68" fmla="*/ 4471 w 16094"/>
                <a:gd name="T69" fmla="*/ 8075 h 16058"/>
                <a:gd name="T70" fmla="*/ 3832 w 16094"/>
                <a:gd name="T71" fmla="*/ 8011 h 16058"/>
                <a:gd name="T72" fmla="*/ 8544 w 16094"/>
                <a:gd name="T73" fmla="*/ 3613 h 16058"/>
                <a:gd name="T74" fmla="*/ 9615 w 16094"/>
                <a:gd name="T75" fmla="*/ 3512 h 16058"/>
                <a:gd name="T76" fmla="*/ 7177 w 16094"/>
                <a:gd name="T77" fmla="*/ 9768 h 16058"/>
                <a:gd name="T78" fmla="*/ 6475 w 16094"/>
                <a:gd name="T79" fmla="*/ 9029 h 16058"/>
                <a:gd name="T80" fmla="*/ 10683 w 16094"/>
                <a:gd name="T81" fmla="*/ 3831 h 16058"/>
                <a:gd name="T82" fmla="*/ 11597 w 16094"/>
                <a:gd name="T83" fmla="*/ 4487 h 16058"/>
                <a:gd name="T84" fmla="*/ 12178 w 16094"/>
                <a:gd name="T85" fmla="*/ 5258 h 16058"/>
                <a:gd name="T86" fmla="*/ 7882 w 16094"/>
                <a:gd name="T87" fmla="*/ 11105 h 16058"/>
                <a:gd name="T88" fmla="*/ 12576 w 16094"/>
                <a:gd name="T89" fmla="*/ 6482 h 16058"/>
                <a:gd name="T90" fmla="*/ 12439 w 16094"/>
                <a:gd name="T91" fmla="*/ 7635 h 16058"/>
                <a:gd name="T92" fmla="*/ 11948 w 16094"/>
                <a:gd name="T93" fmla="*/ 8406 h 16058"/>
                <a:gd name="T94" fmla="*/ 14463 w 16094"/>
                <a:gd name="T95" fmla="*/ 1003 h 16058"/>
                <a:gd name="T96" fmla="*/ 13190 w 16094"/>
                <a:gd name="T97" fmla="*/ 260 h 16058"/>
                <a:gd name="T98" fmla="*/ 11795 w 16094"/>
                <a:gd name="T99" fmla="*/ 0 h 16058"/>
                <a:gd name="T100" fmla="*/ 10660 w 16094"/>
                <a:gd name="T101" fmla="*/ 187 h 16058"/>
                <a:gd name="T102" fmla="*/ 9684 w 16094"/>
                <a:gd name="T103" fmla="*/ 727 h 16058"/>
                <a:gd name="T104" fmla="*/ 1704 w 16094"/>
                <a:gd name="T105" fmla="*/ 8728 h 16058"/>
                <a:gd name="T106" fmla="*/ 1279 w 16094"/>
                <a:gd name="T107" fmla="*/ 9454 h 16058"/>
                <a:gd name="T108" fmla="*/ 0 w 16094"/>
                <a:gd name="T109" fmla="*/ 14302 h 16058"/>
                <a:gd name="T110" fmla="*/ 402 w 16094"/>
                <a:gd name="T111" fmla="*/ 15419 h 16058"/>
                <a:gd name="T112" fmla="*/ 1407 w 16094"/>
                <a:gd name="T113" fmla="*/ 16022 h 16058"/>
                <a:gd name="T114" fmla="*/ 2275 w 16094"/>
                <a:gd name="T115" fmla="*/ 15980 h 16058"/>
                <a:gd name="T116" fmla="*/ 7227 w 16094"/>
                <a:gd name="T117" fmla="*/ 14541 h 16058"/>
                <a:gd name="T118" fmla="*/ 15901 w 16094"/>
                <a:gd name="T119" fmla="*/ 5421 h 16058"/>
                <a:gd name="T120" fmla="*/ 15857 w 16094"/>
                <a:gd name="T121" fmla="*/ 2953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94" h="16058">
                  <a:moveTo>
                    <a:pt x="14431" y="5907"/>
                  </a:moveTo>
                  <a:lnTo>
                    <a:pt x="13584" y="6759"/>
                  </a:lnTo>
                  <a:lnTo>
                    <a:pt x="13585" y="6717"/>
                  </a:lnTo>
                  <a:lnTo>
                    <a:pt x="13586" y="6675"/>
                  </a:lnTo>
                  <a:lnTo>
                    <a:pt x="13588" y="6633"/>
                  </a:lnTo>
                  <a:lnTo>
                    <a:pt x="13590" y="6591"/>
                  </a:lnTo>
                  <a:lnTo>
                    <a:pt x="13591" y="6549"/>
                  </a:lnTo>
                  <a:lnTo>
                    <a:pt x="13591" y="6507"/>
                  </a:lnTo>
                  <a:lnTo>
                    <a:pt x="13590" y="6464"/>
                  </a:lnTo>
                  <a:lnTo>
                    <a:pt x="13587" y="6420"/>
                  </a:lnTo>
                  <a:lnTo>
                    <a:pt x="13578" y="6330"/>
                  </a:lnTo>
                  <a:lnTo>
                    <a:pt x="13566" y="6240"/>
                  </a:lnTo>
                  <a:lnTo>
                    <a:pt x="13553" y="6148"/>
                  </a:lnTo>
                  <a:lnTo>
                    <a:pt x="13537" y="6059"/>
                  </a:lnTo>
                  <a:lnTo>
                    <a:pt x="13520" y="5969"/>
                  </a:lnTo>
                  <a:lnTo>
                    <a:pt x="13500" y="5879"/>
                  </a:lnTo>
                  <a:lnTo>
                    <a:pt x="13478" y="5790"/>
                  </a:lnTo>
                  <a:lnTo>
                    <a:pt x="13453" y="5702"/>
                  </a:lnTo>
                  <a:lnTo>
                    <a:pt x="13427" y="5613"/>
                  </a:lnTo>
                  <a:lnTo>
                    <a:pt x="13400" y="5525"/>
                  </a:lnTo>
                  <a:lnTo>
                    <a:pt x="13370" y="5439"/>
                  </a:lnTo>
                  <a:lnTo>
                    <a:pt x="13338" y="5351"/>
                  </a:lnTo>
                  <a:lnTo>
                    <a:pt x="13305" y="5265"/>
                  </a:lnTo>
                  <a:lnTo>
                    <a:pt x="13268" y="5180"/>
                  </a:lnTo>
                  <a:lnTo>
                    <a:pt x="13230" y="5094"/>
                  </a:lnTo>
                  <a:lnTo>
                    <a:pt x="13191" y="5010"/>
                  </a:lnTo>
                  <a:lnTo>
                    <a:pt x="13150" y="4927"/>
                  </a:lnTo>
                  <a:lnTo>
                    <a:pt x="13105" y="4843"/>
                  </a:lnTo>
                  <a:lnTo>
                    <a:pt x="13060" y="4761"/>
                  </a:lnTo>
                  <a:lnTo>
                    <a:pt x="13014" y="4680"/>
                  </a:lnTo>
                  <a:lnTo>
                    <a:pt x="12965" y="4600"/>
                  </a:lnTo>
                  <a:lnTo>
                    <a:pt x="12913" y="4520"/>
                  </a:lnTo>
                  <a:lnTo>
                    <a:pt x="12861" y="4441"/>
                  </a:lnTo>
                  <a:lnTo>
                    <a:pt x="12807" y="4364"/>
                  </a:lnTo>
                  <a:lnTo>
                    <a:pt x="12750" y="4286"/>
                  </a:lnTo>
                  <a:lnTo>
                    <a:pt x="12692" y="4210"/>
                  </a:lnTo>
                  <a:lnTo>
                    <a:pt x="12633" y="4136"/>
                  </a:lnTo>
                  <a:lnTo>
                    <a:pt x="12571" y="4062"/>
                  </a:lnTo>
                  <a:lnTo>
                    <a:pt x="12508" y="3989"/>
                  </a:lnTo>
                  <a:lnTo>
                    <a:pt x="12443" y="3917"/>
                  </a:lnTo>
                  <a:lnTo>
                    <a:pt x="12376" y="3847"/>
                  </a:lnTo>
                  <a:lnTo>
                    <a:pt x="12309" y="3778"/>
                  </a:lnTo>
                  <a:lnTo>
                    <a:pt x="12230" y="3701"/>
                  </a:lnTo>
                  <a:lnTo>
                    <a:pt x="12152" y="3628"/>
                  </a:lnTo>
                  <a:lnTo>
                    <a:pt x="12071" y="3557"/>
                  </a:lnTo>
                  <a:lnTo>
                    <a:pt x="11989" y="3487"/>
                  </a:lnTo>
                  <a:lnTo>
                    <a:pt x="11905" y="3419"/>
                  </a:lnTo>
                  <a:lnTo>
                    <a:pt x="11821" y="3354"/>
                  </a:lnTo>
                  <a:lnTo>
                    <a:pt x="11735" y="3292"/>
                  </a:lnTo>
                  <a:lnTo>
                    <a:pt x="11648" y="3231"/>
                  </a:lnTo>
                  <a:lnTo>
                    <a:pt x="11560" y="3172"/>
                  </a:lnTo>
                  <a:lnTo>
                    <a:pt x="11471" y="3116"/>
                  </a:lnTo>
                  <a:lnTo>
                    <a:pt x="11380" y="3062"/>
                  </a:lnTo>
                  <a:lnTo>
                    <a:pt x="11289" y="3010"/>
                  </a:lnTo>
                  <a:lnTo>
                    <a:pt x="11196" y="2961"/>
                  </a:lnTo>
                  <a:lnTo>
                    <a:pt x="11103" y="2914"/>
                  </a:lnTo>
                  <a:lnTo>
                    <a:pt x="11009" y="2868"/>
                  </a:lnTo>
                  <a:lnTo>
                    <a:pt x="10913" y="2826"/>
                  </a:lnTo>
                  <a:lnTo>
                    <a:pt x="10818" y="2786"/>
                  </a:lnTo>
                  <a:lnTo>
                    <a:pt x="10721" y="2749"/>
                  </a:lnTo>
                  <a:lnTo>
                    <a:pt x="10625" y="2714"/>
                  </a:lnTo>
                  <a:lnTo>
                    <a:pt x="10527" y="2681"/>
                  </a:lnTo>
                  <a:lnTo>
                    <a:pt x="10429" y="2651"/>
                  </a:lnTo>
                  <a:lnTo>
                    <a:pt x="10330" y="2622"/>
                  </a:lnTo>
                  <a:lnTo>
                    <a:pt x="10231" y="2597"/>
                  </a:lnTo>
                  <a:lnTo>
                    <a:pt x="10132" y="2574"/>
                  </a:lnTo>
                  <a:lnTo>
                    <a:pt x="10031" y="2554"/>
                  </a:lnTo>
                  <a:lnTo>
                    <a:pt x="9932" y="2537"/>
                  </a:lnTo>
                  <a:lnTo>
                    <a:pt x="9831" y="2522"/>
                  </a:lnTo>
                  <a:lnTo>
                    <a:pt x="9730" y="2510"/>
                  </a:lnTo>
                  <a:lnTo>
                    <a:pt x="9630" y="2500"/>
                  </a:lnTo>
                  <a:lnTo>
                    <a:pt x="9529" y="2493"/>
                  </a:lnTo>
                  <a:lnTo>
                    <a:pt x="9428" y="2489"/>
                  </a:lnTo>
                  <a:lnTo>
                    <a:pt x="9327" y="2487"/>
                  </a:lnTo>
                  <a:lnTo>
                    <a:pt x="10160" y="1649"/>
                  </a:lnTo>
                  <a:lnTo>
                    <a:pt x="10199" y="1611"/>
                  </a:lnTo>
                  <a:lnTo>
                    <a:pt x="10240" y="1574"/>
                  </a:lnTo>
                  <a:lnTo>
                    <a:pt x="10282" y="1538"/>
                  </a:lnTo>
                  <a:lnTo>
                    <a:pt x="10324" y="1502"/>
                  </a:lnTo>
                  <a:lnTo>
                    <a:pt x="10367" y="1468"/>
                  </a:lnTo>
                  <a:lnTo>
                    <a:pt x="10411" y="1435"/>
                  </a:lnTo>
                  <a:lnTo>
                    <a:pt x="10456" y="1404"/>
                  </a:lnTo>
                  <a:lnTo>
                    <a:pt x="10502" y="1373"/>
                  </a:lnTo>
                  <a:lnTo>
                    <a:pt x="10548" y="1344"/>
                  </a:lnTo>
                  <a:lnTo>
                    <a:pt x="10596" y="1316"/>
                  </a:lnTo>
                  <a:lnTo>
                    <a:pt x="10644" y="1289"/>
                  </a:lnTo>
                  <a:lnTo>
                    <a:pt x="10692" y="1263"/>
                  </a:lnTo>
                  <a:lnTo>
                    <a:pt x="10742" y="1237"/>
                  </a:lnTo>
                  <a:lnTo>
                    <a:pt x="10793" y="1214"/>
                  </a:lnTo>
                  <a:lnTo>
                    <a:pt x="10843" y="1192"/>
                  </a:lnTo>
                  <a:lnTo>
                    <a:pt x="10894" y="1171"/>
                  </a:lnTo>
                  <a:lnTo>
                    <a:pt x="10947" y="1151"/>
                  </a:lnTo>
                  <a:lnTo>
                    <a:pt x="11000" y="1132"/>
                  </a:lnTo>
                  <a:lnTo>
                    <a:pt x="11053" y="1115"/>
                  </a:lnTo>
                  <a:lnTo>
                    <a:pt x="11108" y="1099"/>
                  </a:lnTo>
                  <a:lnTo>
                    <a:pt x="11162" y="1084"/>
                  </a:lnTo>
                  <a:lnTo>
                    <a:pt x="11217" y="1070"/>
                  </a:lnTo>
                  <a:lnTo>
                    <a:pt x="11273" y="1058"/>
                  </a:lnTo>
                  <a:lnTo>
                    <a:pt x="11329" y="1046"/>
                  </a:lnTo>
                  <a:lnTo>
                    <a:pt x="11386" y="1037"/>
                  </a:lnTo>
                  <a:lnTo>
                    <a:pt x="11444" y="1028"/>
                  </a:lnTo>
                  <a:lnTo>
                    <a:pt x="11501" y="1021"/>
                  </a:lnTo>
                  <a:lnTo>
                    <a:pt x="11559" y="1015"/>
                  </a:lnTo>
                  <a:lnTo>
                    <a:pt x="11618" y="1010"/>
                  </a:lnTo>
                  <a:lnTo>
                    <a:pt x="11676" y="1007"/>
                  </a:lnTo>
                  <a:lnTo>
                    <a:pt x="11735" y="1005"/>
                  </a:lnTo>
                  <a:lnTo>
                    <a:pt x="11795" y="1004"/>
                  </a:lnTo>
                  <a:lnTo>
                    <a:pt x="11871" y="1005"/>
                  </a:lnTo>
                  <a:lnTo>
                    <a:pt x="11947" y="1008"/>
                  </a:lnTo>
                  <a:lnTo>
                    <a:pt x="12023" y="1014"/>
                  </a:lnTo>
                  <a:lnTo>
                    <a:pt x="12098" y="1021"/>
                  </a:lnTo>
                  <a:lnTo>
                    <a:pt x="12175" y="1030"/>
                  </a:lnTo>
                  <a:lnTo>
                    <a:pt x="12251" y="1042"/>
                  </a:lnTo>
                  <a:lnTo>
                    <a:pt x="12327" y="1055"/>
                  </a:lnTo>
                  <a:lnTo>
                    <a:pt x="12402" y="1071"/>
                  </a:lnTo>
                  <a:lnTo>
                    <a:pt x="12478" y="1088"/>
                  </a:lnTo>
                  <a:lnTo>
                    <a:pt x="12553" y="1108"/>
                  </a:lnTo>
                  <a:lnTo>
                    <a:pt x="12629" y="1129"/>
                  </a:lnTo>
                  <a:lnTo>
                    <a:pt x="12703" y="1153"/>
                  </a:lnTo>
                  <a:lnTo>
                    <a:pt x="12777" y="1178"/>
                  </a:lnTo>
                  <a:lnTo>
                    <a:pt x="12852" y="1205"/>
                  </a:lnTo>
                  <a:lnTo>
                    <a:pt x="12925" y="1234"/>
                  </a:lnTo>
                  <a:lnTo>
                    <a:pt x="12999" y="1266"/>
                  </a:lnTo>
                  <a:lnTo>
                    <a:pt x="13071" y="1299"/>
                  </a:lnTo>
                  <a:lnTo>
                    <a:pt x="13144" y="1334"/>
                  </a:lnTo>
                  <a:lnTo>
                    <a:pt x="13215" y="1370"/>
                  </a:lnTo>
                  <a:lnTo>
                    <a:pt x="13285" y="1408"/>
                  </a:lnTo>
                  <a:lnTo>
                    <a:pt x="13356" y="1448"/>
                  </a:lnTo>
                  <a:lnTo>
                    <a:pt x="13425" y="1490"/>
                  </a:lnTo>
                  <a:lnTo>
                    <a:pt x="13495" y="1535"/>
                  </a:lnTo>
                  <a:lnTo>
                    <a:pt x="13562" y="1580"/>
                  </a:lnTo>
                  <a:lnTo>
                    <a:pt x="13629" y="1627"/>
                  </a:lnTo>
                  <a:lnTo>
                    <a:pt x="13696" y="1676"/>
                  </a:lnTo>
                  <a:lnTo>
                    <a:pt x="13761" y="1727"/>
                  </a:lnTo>
                  <a:lnTo>
                    <a:pt x="13827" y="1779"/>
                  </a:lnTo>
                  <a:lnTo>
                    <a:pt x="13890" y="1834"/>
                  </a:lnTo>
                  <a:lnTo>
                    <a:pt x="13952" y="1889"/>
                  </a:lnTo>
                  <a:lnTo>
                    <a:pt x="14014" y="1946"/>
                  </a:lnTo>
                  <a:lnTo>
                    <a:pt x="14075" y="2005"/>
                  </a:lnTo>
                  <a:lnTo>
                    <a:pt x="14130" y="2061"/>
                  </a:lnTo>
                  <a:lnTo>
                    <a:pt x="14185" y="2119"/>
                  </a:lnTo>
                  <a:lnTo>
                    <a:pt x="14237" y="2177"/>
                  </a:lnTo>
                  <a:lnTo>
                    <a:pt x="14288" y="2235"/>
                  </a:lnTo>
                  <a:lnTo>
                    <a:pt x="14338" y="2295"/>
                  </a:lnTo>
                  <a:lnTo>
                    <a:pt x="14386" y="2356"/>
                  </a:lnTo>
                  <a:lnTo>
                    <a:pt x="14433" y="2417"/>
                  </a:lnTo>
                  <a:lnTo>
                    <a:pt x="14478" y="2478"/>
                  </a:lnTo>
                  <a:lnTo>
                    <a:pt x="14522" y="2540"/>
                  </a:lnTo>
                  <a:lnTo>
                    <a:pt x="14564" y="2603"/>
                  </a:lnTo>
                  <a:lnTo>
                    <a:pt x="14605" y="2667"/>
                  </a:lnTo>
                  <a:lnTo>
                    <a:pt x="14644" y="2731"/>
                  </a:lnTo>
                  <a:lnTo>
                    <a:pt x="14682" y="2796"/>
                  </a:lnTo>
                  <a:lnTo>
                    <a:pt x="14718" y="2861"/>
                  </a:lnTo>
                  <a:lnTo>
                    <a:pt x="14752" y="2927"/>
                  </a:lnTo>
                  <a:lnTo>
                    <a:pt x="14785" y="2993"/>
                  </a:lnTo>
                  <a:lnTo>
                    <a:pt x="14816" y="3060"/>
                  </a:lnTo>
                  <a:lnTo>
                    <a:pt x="14846" y="3126"/>
                  </a:lnTo>
                  <a:lnTo>
                    <a:pt x="14874" y="3195"/>
                  </a:lnTo>
                  <a:lnTo>
                    <a:pt x="14900" y="3262"/>
                  </a:lnTo>
                  <a:lnTo>
                    <a:pt x="14925" y="3330"/>
                  </a:lnTo>
                  <a:lnTo>
                    <a:pt x="14948" y="3398"/>
                  </a:lnTo>
                  <a:lnTo>
                    <a:pt x="14969" y="3468"/>
                  </a:lnTo>
                  <a:lnTo>
                    <a:pt x="14988" y="3537"/>
                  </a:lnTo>
                  <a:lnTo>
                    <a:pt x="15007" y="3606"/>
                  </a:lnTo>
                  <a:lnTo>
                    <a:pt x="15023" y="3675"/>
                  </a:lnTo>
                  <a:lnTo>
                    <a:pt x="15038" y="3746"/>
                  </a:lnTo>
                  <a:lnTo>
                    <a:pt x="15050" y="3816"/>
                  </a:lnTo>
                  <a:lnTo>
                    <a:pt x="15061" y="3885"/>
                  </a:lnTo>
                  <a:lnTo>
                    <a:pt x="15070" y="3955"/>
                  </a:lnTo>
                  <a:lnTo>
                    <a:pt x="15078" y="4026"/>
                  </a:lnTo>
                  <a:lnTo>
                    <a:pt x="15084" y="4097"/>
                  </a:lnTo>
                  <a:lnTo>
                    <a:pt x="15087" y="4162"/>
                  </a:lnTo>
                  <a:lnTo>
                    <a:pt x="15089" y="4227"/>
                  </a:lnTo>
                  <a:lnTo>
                    <a:pt x="15089" y="4292"/>
                  </a:lnTo>
                  <a:lnTo>
                    <a:pt x="15088" y="4357"/>
                  </a:lnTo>
                  <a:lnTo>
                    <a:pt x="15085" y="4420"/>
                  </a:lnTo>
                  <a:lnTo>
                    <a:pt x="15081" y="4484"/>
                  </a:lnTo>
                  <a:lnTo>
                    <a:pt x="15075" y="4546"/>
                  </a:lnTo>
                  <a:lnTo>
                    <a:pt x="15067" y="4610"/>
                  </a:lnTo>
                  <a:lnTo>
                    <a:pt x="15058" y="4672"/>
                  </a:lnTo>
                  <a:lnTo>
                    <a:pt x="15048" y="4733"/>
                  </a:lnTo>
                  <a:lnTo>
                    <a:pt x="15035" y="4794"/>
                  </a:lnTo>
                  <a:lnTo>
                    <a:pt x="15022" y="4855"/>
                  </a:lnTo>
                  <a:lnTo>
                    <a:pt x="15006" y="4914"/>
                  </a:lnTo>
                  <a:lnTo>
                    <a:pt x="14989" y="4973"/>
                  </a:lnTo>
                  <a:lnTo>
                    <a:pt x="14970" y="5032"/>
                  </a:lnTo>
                  <a:lnTo>
                    <a:pt x="14950" y="5089"/>
                  </a:lnTo>
                  <a:lnTo>
                    <a:pt x="14929" y="5147"/>
                  </a:lnTo>
                  <a:lnTo>
                    <a:pt x="14906" y="5203"/>
                  </a:lnTo>
                  <a:lnTo>
                    <a:pt x="14882" y="5259"/>
                  </a:lnTo>
                  <a:lnTo>
                    <a:pt x="14856" y="5314"/>
                  </a:lnTo>
                  <a:lnTo>
                    <a:pt x="14829" y="5368"/>
                  </a:lnTo>
                  <a:lnTo>
                    <a:pt x="14799" y="5422"/>
                  </a:lnTo>
                  <a:lnTo>
                    <a:pt x="14769" y="5474"/>
                  </a:lnTo>
                  <a:lnTo>
                    <a:pt x="14737" y="5526"/>
                  </a:lnTo>
                  <a:lnTo>
                    <a:pt x="14704" y="5577"/>
                  </a:lnTo>
                  <a:lnTo>
                    <a:pt x="14670" y="5627"/>
                  </a:lnTo>
                  <a:lnTo>
                    <a:pt x="14633" y="5675"/>
                  </a:lnTo>
                  <a:lnTo>
                    <a:pt x="14595" y="5724"/>
                  </a:lnTo>
                  <a:lnTo>
                    <a:pt x="14557" y="5772"/>
                  </a:lnTo>
                  <a:lnTo>
                    <a:pt x="14516" y="5818"/>
                  </a:lnTo>
                  <a:lnTo>
                    <a:pt x="14474" y="5863"/>
                  </a:lnTo>
                  <a:lnTo>
                    <a:pt x="14431" y="5907"/>
                  </a:lnTo>
                  <a:close/>
                  <a:moveTo>
                    <a:pt x="4463" y="14370"/>
                  </a:moveTo>
                  <a:lnTo>
                    <a:pt x="4461" y="14307"/>
                  </a:lnTo>
                  <a:lnTo>
                    <a:pt x="4458" y="14243"/>
                  </a:lnTo>
                  <a:lnTo>
                    <a:pt x="4453" y="14180"/>
                  </a:lnTo>
                  <a:lnTo>
                    <a:pt x="4446" y="14117"/>
                  </a:lnTo>
                  <a:lnTo>
                    <a:pt x="4438" y="14053"/>
                  </a:lnTo>
                  <a:lnTo>
                    <a:pt x="4429" y="13990"/>
                  </a:lnTo>
                  <a:lnTo>
                    <a:pt x="4417" y="13926"/>
                  </a:lnTo>
                  <a:lnTo>
                    <a:pt x="4405" y="13863"/>
                  </a:lnTo>
                  <a:lnTo>
                    <a:pt x="4391" y="13800"/>
                  </a:lnTo>
                  <a:lnTo>
                    <a:pt x="4375" y="13737"/>
                  </a:lnTo>
                  <a:lnTo>
                    <a:pt x="4357" y="13673"/>
                  </a:lnTo>
                  <a:lnTo>
                    <a:pt x="4338" y="13610"/>
                  </a:lnTo>
                  <a:lnTo>
                    <a:pt x="4317" y="13548"/>
                  </a:lnTo>
                  <a:lnTo>
                    <a:pt x="4295" y="13486"/>
                  </a:lnTo>
                  <a:lnTo>
                    <a:pt x="4271" y="13423"/>
                  </a:lnTo>
                  <a:lnTo>
                    <a:pt x="4246" y="13362"/>
                  </a:lnTo>
                  <a:lnTo>
                    <a:pt x="4219" y="13300"/>
                  </a:lnTo>
                  <a:lnTo>
                    <a:pt x="4191" y="13240"/>
                  </a:lnTo>
                  <a:lnTo>
                    <a:pt x="4161" y="13179"/>
                  </a:lnTo>
                  <a:lnTo>
                    <a:pt x="4128" y="13119"/>
                  </a:lnTo>
                  <a:lnTo>
                    <a:pt x="4095" y="13059"/>
                  </a:lnTo>
                  <a:lnTo>
                    <a:pt x="4060" y="13000"/>
                  </a:lnTo>
                  <a:lnTo>
                    <a:pt x="4024" y="12942"/>
                  </a:lnTo>
                  <a:lnTo>
                    <a:pt x="3986" y="12884"/>
                  </a:lnTo>
                  <a:lnTo>
                    <a:pt x="3946" y="12826"/>
                  </a:lnTo>
                  <a:lnTo>
                    <a:pt x="3905" y="12769"/>
                  </a:lnTo>
                  <a:lnTo>
                    <a:pt x="3862" y="12714"/>
                  </a:lnTo>
                  <a:lnTo>
                    <a:pt x="3818" y="12658"/>
                  </a:lnTo>
                  <a:lnTo>
                    <a:pt x="3771" y="12604"/>
                  </a:lnTo>
                  <a:lnTo>
                    <a:pt x="3723" y="12549"/>
                  </a:lnTo>
                  <a:lnTo>
                    <a:pt x="3674" y="12497"/>
                  </a:lnTo>
                  <a:lnTo>
                    <a:pt x="3622" y="12445"/>
                  </a:lnTo>
                  <a:lnTo>
                    <a:pt x="3573" y="12396"/>
                  </a:lnTo>
                  <a:lnTo>
                    <a:pt x="3522" y="12349"/>
                  </a:lnTo>
                  <a:lnTo>
                    <a:pt x="3470" y="12303"/>
                  </a:lnTo>
                  <a:lnTo>
                    <a:pt x="3418" y="12258"/>
                  </a:lnTo>
                  <a:lnTo>
                    <a:pt x="3366" y="12215"/>
                  </a:lnTo>
                  <a:lnTo>
                    <a:pt x="3312" y="12174"/>
                  </a:lnTo>
                  <a:lnTo>
                    <a:pt x="3257" y="12133"/>
                  </a:lnTo>
                  <a:lnTo>
                    <a:pt x="3202" y="12094"/>
                  </a:lnTo>
                  <a:lnTo>
                    <a:pt x="3146" y="12057"/>
                  </a:lnTo>
                  <a:lnTo>
                    <a:pt x="3088" y="12020"/>
                  </a:lnTo>
                  <a:lnTo>
                    <a:pt x="3031" y="11985"/>
                  </a:lnTo>
                  <a:lnTo>
                    <a:pt x="2974" y="11952"/>
                  </a:lnTo>
                  <a:lnTo>
                    <a:pt x="2914" y="11920"/>
                  </a:lnTo>
                  <a:lnTo>
                    <a:pt x="2855" y="11889"/>
                  </a:lnTo>
                  <a:lnTo>
                    <a:pt x="2796" y="11860"/>
                  </a:lnTo>
                  <a:lnTo>
                    <a:pt x="2735" y="11832"/>
                  </a:lnTo>
                  <a:lnTo>
                    <a:pt x="2675" y="11806"/>
                  </a:lnTo>
                  <a:lnTo>
                    <a:pt x="2613" y="11781"/>
                  </a:lnTo>
                  <a:lnTo>
                    <a:pt x="2552" y="11757"/>
                  </a:lnTo>
                  <a:lnTo>
                    <a:pt x="2490" y="11735"/>
                  </a:lnTo>
                  <a:lnTo>
                    <a:pt x="2427" y="11715"/>
                  </a:lnTo>
                  <a:lnTo>
                    <a:pt x="2365" y="11696"/>
                  </a:lnTo>
                  <a:lnTo>
                    <a:pt x="2303" y="11679"/>
                  </a:lnTo>
                  <a:lnTo>
                    <a:pt x="2239" y="11663"/>
                  </a:lnTo>
                  <a:lnTo>
                    <a:pt x="2176" y="11648"/>
                  </a:lnTo>
                  <a:lnTo>
                    <a:pt x="2112" y="11636"/>
                  </a:lnTo>
                  <a:lnTo>
                    <a:pt x="2048" y="11625"/>
                  </a:lnTo>
                  <a:lnTo>
                    <a:pt x="1985" y="11615"/>
                  </a:lnTo>
                  <a:lnTo>
                    <a:pt x="1920" y="11607"/>
                  </a:lnTo>
                  <a:lnTo>
                    <a:pt x="1857" y="11600"/>
                  </a:lnTo>
                  <a:lnTo>
                    <a:pt x="1793" y="11595"/>
                  </a:lnTo>
                  <a:lnTo>
                    <a:pt x="1728" y="11592"/>
                  </a:lnTo>
                  <a:lnTo>
                    <a:pt x="2229" y="9781"/>
                  </a:lnTo>
                  <a:lnTo>
                    <a:pt x="2236" y="9759"/>
                  </a:lnTo>
                  <a:lnTo>
                    <a:pt x="2244" y="9736"/>
                  </a:lnTo>
                  <a:lnTo>
                    <a:pt x="2253" y="9714"/>
                  </a:lnTo>
                  <a:lnTo>
                    <a:pt x="2263" y="9692"/>
                  </a:lnTo>
                  <a:lnTo>
                    <a:pt x="2273" y="9670"/>
                  </a:lnTo>
                  <a:lnTo>
                    <a:pt x="2284" y="9648"/>
                  </a:lnTo>
                  <a:lnTo>
                    <a:pt x="2296" y="9626"/>
                  </a:lnTo>
                  <a:lnTo>
                    <a:pt x="2308" y="9604"/>
                  </a:lnTo>
                  <a:lnTo>
                    <a:pt x="2321" y="9583"/>
                  </a:lnTo>
                  <a:lnTo>
                    <a:pt x="2335" y="9561"/>
                  </a:lnTo>
                  <a:lnTo>
                    <a:pt x="2349" y="9539"/>
                  </a:lnTo>
                  <a:lnTo>
                    <a:pt x="2363" y="9518"/>
                  </a:lnTo>
                  <a:lnTo>
                    <a:pt x="2378" y="9498"/>
                  </a:lnTo>
                  <a:lnTo>
                    <a:pt x="2393" y="9478"/>
                  </a:lnTo>
                  <a:lnTo>
                    <a:pt x="2409" y="9458"/>
                  </a:lnTo>
                  <a:lnTo>
                    <a:pt x="2426" y="9438"/>
                  </a:lnTo>
                  <a:lnTo>
                    <a:pt x="2522" y="9374"/>
                  </a:lnTo>
                  <a:lnTo>
                    <a:pt x="2621" y="9314"/>
                  </a:lnTo>
                  <a:lnTo>
                    <a:pt x="2723" y="9260"/>
                  </a:lnTo>
                  <a:lnTo>
                    <a:pt x="2828" y="9211"/>
                  </a:lnTo>
                  <a:lnTo>
                    <a:pt x="2934" y="9169"/>
                  </a:lnTo>
                  <a:lnTo>
                    <a:pt x="3044" y="9131"/>
                  </a:lnTo>
                  <a:lnTo>
                    <a:pt x="3156" y="9099"/>
                  </a:lnTo>
                  <a:lnTo>
                    <a:pt x="3268" y="9072"/>
                  </a:lnTo>
                  <a:lnTo>
                    <a:pt x="3383" y="9051"/>
                  </a:lnTo>
                  <a:lnTo>
                    <a:pt x="3500" y="9034"/>
                  </a:lnTo>
                  <a:lnTo>
                    <a:pt x="3617" y="9024"/>
                  </a:lnTo>
                  <a:lnTo>
                    <a:pt x="3736" y="9018"/>
                  </a:lnTo>
                  <a:lnTo>
                    <a:pt x="3857" y="9018"/>
                  </a:lnTo>
                  <a:lnTo>
                    <a:pt x="3976" y="9023"/>
                  </a:lnTo>
                  <a:lnTo>
                    <a:pt x="4098" y="9033"/>
                  </a:lnTo>
                  <a:lnTo>
                    <a:pt x="4220" y="9049"/>
                  </a:lnTo>
                  <a:lnTo>
                    <a:pt x="4342" y="9070"/>
                  </a:lnTo>
                  <a:lnTo>
                    <a:pt x="4463" y="9096"/>
                  </a:lnTo>
                  <a:lnTo>
                    <a:pt x="4584" y="9127"/>
                  </a:lnTo>
                  <a:lnTo>
                    <a:pt x="4706" y="9164"/>
                  </a:lnTo>
                  <a:lnTo>
                    <a:pt x="4826" y="9206"/>
                  </a:lnTo>
                  <a:lnTo>
                    <a:pt x="4946" y="9252"/>
                  </a:lnTo>
                  <a:lnTo>
                    <a:pt x="5065" y="9305"/>
                  </a:lnTo>
                  <a:lnTo>
                    <a:pt x="5184" y="9363"/>
                  </a:lnTo>
                  <a:lnTo>
                    <a:pt x="5300" y="9425"/>
                  </a:lnTo>
                  <a:lnTo>
                    <a:pt x="5415" y="9493"/>
                  </a:lnTo>
                  <a:lnTo>
                    <a:pt x="5529" y="9566"/>
                  </a:lnTo>
                  <a:lnTo>
                    <a:pt x="5640" y="9644"/>
                  </a:lnTo>
                  <a:lnTo>
                    <a:pt x="5750" y="9727"/>
                  </a:lnTo>
                  <a:lnTo>
                    <a:pt x="5857" y="9815"/>
                  </a:lnTo>
                  <a:lnTo>
                    <a:pt x="5962" y="9909"/>
                  </a:lnTo>
                  <a:lnTo>
                    <a:pt x="6065" y="10007"/>
                  </a:lnTo>
                  <a:lnTo>
                    <a:pt x="6168" y="10115"/>
                  </a:lnTo>
                  <a:lnTo>
                    <a:pt x="6267" y="10226"/>
                  </a:lnTo>
                  <a:lnTo>
                    <a:pt x="6360" y="10339"/>
                  </a:lnTo>
                  <a:lnTo>
                    <a:pt x="6447" y="10456"/>
                  </a:lnTo>
                  <a:lnTo>
                    <a:pt x="6529" y="10574"/>
                  </a:lnTo>
                  <a:lnTo>
                    <a:pt x="6604" y="10695"/>
                  </a:lnTo>
                  <a:lnTo>
                    <a:pt x="6673" y="10816"/>
                  </a:lnTo>
                  <a:lnTo>
                    <a:pt x="6738" y="10941"/>
                  </a:lnTo>
                  <a:lnTo>
                    <a:pt x="6796" y="11065"/>
                  </a:lnTo>
                  <a:lnTo>
                    <a:pt x="6848" y="11191"/>
                  </a:lnTo>
                  <a:lnTo>
                    <a:pt x="6895" y="11318"/>
                  </a:lnTo>
                  <a:lnTo>
                    <a:pt x="6936" y="11446"/>
                  </a:lnTo>
                  <a:lnTo>
                    <a:pt x="6971" y="11574"/>
                  </a:lnTo>
                  <a:lnTo>
                    <a:pt x="7000" y="11702"/>
                  </a:lnTo>
                  <a:lnTo>
                    <a:pt x="7023" y="11831"/>
                  </a:lnTo>
                  <a:lnTo>
                    <a:pt x="7041" y="11959"/>
                  </a:lnTo>
                  <a:lnTo>
                    <a:pt x="7052" y="12087"/>
                  </a:lnTo>
                  <a:lnTo>
                    <a:pt x="7058" y="12214"/>
                  </a:lnTo>
                  <a:lnTo>
                    <a:pt x="7057" y="12341"/>
                  </a:lnTo>
                  <a:lnTo>
                    <a:pt x="7051" y="12466"/>
                  </a:lnTo>
                  <a:lnTo>
                    <a:pt x="7039" y="12589"/>
                  </a:lnTo>
                  <a:lnTo>
                    <a:pt x="7019" y="12712"/>
                  </a:lnTo>
                  <a:lnTo>
                    <a:pt x="6995" y="12832"/>
                  </a:lnTo>
                  <a:lnTo>
                    <a:pt x="6965" y="12952"/>
                  </a:lnTo>
                  <a:lnTo>
                    <a:pt x="6929" y="13068"/>
                  </a:lnTo>
                  <a:lnTo>
                    <a:pt x="6886" y="13183"/>
                  </a:lnTo>
                  <a:lnTo>
                    <a:pt x="6837" y="13294"/>
                  </a:lnTo>
                  <a:lnTo>
                    <a:pt x="6783" y="13402"/>
                  </a:lnTo>
                  <a:lnTo>
                    <a:pt x="6722" y="13508"/>
                  </a:lnTo>
                  <a:lnTo>
                    <a:pt x="6655" y="13610"/>
                  </a:lnTo>
                  <a:lnTo>
                    <a:pt x="6582" y="13710"/>
                  </a:lnTo>
                  <a:lnTo>
                    <a:pt x="6502" y="13805"/>
                  </a:lnTo>
                  <a:lnTo>
                    <a:pt x="6481" y="13816"/>
                  </a:lnTo>
                  <a:lnTo>
                    <a:pt x="6459" y="13827"/>
                  </a:lnTo>
                  <a:lnTo>
                    <a:pt x="6437" y="13838"/>
                  </a:lnTo>
                  <a:lnTo>
                    <a:pt x="6415" y="13848"/>
                  </a:lnTo>
                  <a:lnTo>
                    <a:pt x="6392" y="13858"/>
                  </a:lnTo>
                  <a:lnTo>
                    <a:pt x="6369" y="13867"/>
                  </a:lnTo>
                  <a:lnTo>
                    <a:pt x="6345" y="13876"/>
                  </a:lnTo>
                  <a:lnTo>
                    <a:pt x="6322" y="13884"/>
                  </a:lnTo>
                  <a:lnTo>
                    <a:pt x="4463" y="14370"/>
                  </a:lnTo>
                  <a:close/>
                  <a:moveTo>
                    <a:pt x="2096" y="14991"/>
                  </a:moveTo>
                  <a:lnTo>
                    <a:pt x="2070" y="14997"/>
                  </a:lnTo>
                  <a:lnTo>
                    <a:pt x="2036" y="15005"/>
                  </a:lnTo>
                  <a:lnTo>
                    <a:pt x="1995" y="15014"/>
                  </a:lnTo>
                  <a:lnTo>
                    <a:pt x="1949" y="15024"/>
                  </a:lnTo>
                  <a:lnTo>
                    <a:pt x="1899" y="15034"/>
                  </a:lnTo>
                  <a:lnTo>
                    <a:pt x="1849" y="15043"/>
                  </a:lnTo>
                  <a:lnTo>
                    <a:pt x="1825" y="15046"/>
                  </a:lnTo>
                  <a:lnTo>
                    <a:pt x="1801" y="15050"/>
                  </a:lnTo>
                  <a:lnTo>
                    <a:pt x="1777" y="15052"/>
                  </a:lnTo>
                  <a:lnTo>
                    <a:pt x="1755" y="15054"/>
                  </a:lnTo>
                  <a:lnTo>
                    <a:pt x="1716" y="15053"/>
                  </a:lnTo>
                  <a:lnTo>
                    <a:pt x="1679" y="15049"/>
                  </a:lnTo>
                  <a:lnTo>
                    <a:pt x="1641" y="15044"/>
                  </a:lnTo>
                  <a:lnTo>
                    <a:pt x="1604" y="15037"/>
                  </a:lnTo>
                  <a:lnTo>
                    <a:pt x="1568" y="15029"/>
                  </a:lnTo>
                  <a:lnTo>
                    <a:pt x="1532" y="15018"/>
                  </a:lnTo>
                  <a:lnTo>
                    <a:pt x="1498" y="15006"/>
                  </a:lnTo>
                  <a:lnTo>
                    <a:pt x="1464" y="14993"/>
                  </a:lnTo>
                  <a:lnTo>
                    <a:pt x="1430" y="14978"/>
                  </a:lnTo>
                  <a:lnTo>
                    <a:pt x="1398" y="14961"/>
                  </a:lnTo>
                  <a:lnTo>
                    <a:pt x="1367" y="14943"/>
                  </a:lnTo>
                  <a:lnTo>
                    <a:pt x="1336" y="14923"/>
                  </a:lnTo>
                  <a:lnTo>
                    <a:pt x="1307" y="14902"/>
                  </a:lnTo>
                  <a:lnTo>
                    <a:pt x="1279" y="14880"/>
                  </a:lnTo>
                  <a:lnTo>
                    <a:pt x="1251" y="14856"/>
                  </a:lnTo>
                  <a:lnTo>
                    <a:pt x="1225" y="14832"/>
                  </a:lnTo>
                  <a:lnTo>
                    <a:pt x="1201" y="14804"/>
                  </a:lnTo>
                  <a:lnTo>
                    <a:pt x="1177" y="14777"/>
                  </a:lnTo>
                  <a:lnTo>
                    <a:pt x="1155" y="14749"/>
                  </a:lnTo>
                  <a:lnTo>
                    <a:pt x="1134" y="14720"/>
                  </a:lnTo>
                  <a:lnTo>
                    <a:pt x="1115" y="14689"/>
                  </a:lnTo>
                  <a:lnTo>
                    <a:pt x="1096" y="14658"/>
                  </a:lnTo>
                  <a:lnTo>
                    <a:pt x="1080" y="14626"/>
                  </a:lnTo>
                  <a:lnTo>
                    <a:pt x="1065" y="14593"/>
                  </a:lnTo>
                  <a:lnTo>
                    <a:pt x="1051" y="14559"/>
                  </a:lnTo>
                  <a:lnTo>
                    <a:pt x="1040" y="14524"/>
                  </a:lnTo>
                  <a:lnTo>
                    <a:pt x="1030" y="14488"/>
                  </a:lnTo>
                  <a:lnTo>
                    <a:pt x="1021" y="14452"/>
                  </a:lnTo>
                  <a:lnTo>
                    <a:pt x="1015" y="14415"/>
                  </a:lnTo>
                  <a:lnTo>
                    <a:pt x="1010" y="14378"/>
                  </a:lnTo>
                  <a:lnTo>
                    <a:pt x="1007" y="14340"/>
                  </a:lnTo>
                  <a:lnTo>
                    <a:pt x="1006" y="14302"/>
                  </a:lnTo>
                  <a:lnTo>
                    <a:pt x="1009" y="14268"/>
                  </a:lnTo>
                  <a:lnTo>
                    <a:pt x="1015" y="14229"/>
                  </a:lnTo>
                  <a:lnTo>
                    <a:pt x="1022" y="14189"/>
                  </a:lnTo>
                  <a:lnTo>
                    <a:pt x="1029" y="14149"/>
                  </a:lnTo>
                  <a:lnTo>
                    <a:pt x="1037" y="14110"/>
                  </a:lnTo>
                  <a:lnTo>
                    <a:pt x="1045" y="14074"/>
                  </a:lnTo>
                  <a:lnTo>
                    <a:pt x="1051" y="14043"/>
                  </a:lnTo>
                  <a:lnTo>
                    <a:pt x="1056" y="14020"/>
                  </a:lnTo>
                  <a:lnTo>
                    <a:pt x="1586" y="12106"/>
                  </a:lnTo>
                  <a:lnTo>
                    <a:pt x="1641" y="12105"/>
                  </a:lnTo>
                  <a:lnTo>
                    <a:pt x="1695" y="12105"/>
                  </a:lnTo>
                  <a:lnTo>
                    <a:pt x="1749" y="12107"/>
                  </a:lnTo>
                  <a:lnTo>
                    <a:pt x="1804" y="12111"/>
                  </a:lnTo>
                  <a:lnTo>
                    <a:pt x="1858" y="12116"/>
                  </a:lnTo>
                  <a:lnTo>
                    <a:pt x="1913" y="12122"/>
                  </a:lnTo>
                  <a:lnTo>
                    <a:pt x="1968" y="12130"/>
                  </a:lnTo>
                  <a:lnTo>
                    <a:pt x="2023" y="12139"/>
                  </a:lnTo>
                  <a:lnTo>
                    <a:pt x="2077" y="12149"/>
                  </a:lnTo>
                  <a:lnTo>
                    <a:pt x="2133" y="12161"/>
                  </a:lnTo>
                  <a:lnTo>
                    <a:pt x="2187" y="12175"/>
                  </a:lnTo>
                  <a:lnTo>
                    <a:pt x="2242" y="12190"/>
                  </a:lnTo>
                  <a:lnTo>
                    <a:pt x="2297" y="12206"/>
                  </a:lnTo>
                  <a:lnTo>
                    <a:pt x="2351" y="12224"/>
                  </a:lnTo>
                  <a:lnTo>
                    <a:pt x="2405" y="12243"/>
                  </a:lnTo>
                  <a:lnTo>
                    <a:pt x="2460" y="12264"/>
                  </a:lnTo>
                  <a:lnTo>
                    <a:pt x="2513" y="12286"/>
                  </a:lnTo>
                  <a:lnTo>
                    <a:pt x="2566" y="12309"/>
                  </a:lnTo>
                  <a:lnTo>
                    <a:pt x="2619" y="12335"/>
                  </a:lnTo>
                  <a:lnTo>
                    <a:pt x="2673" y="12362"/>
                  </a:lnTo>
                  <a:lnTo>
                    <a:pt x="2725" y="12390"/>
                  </a:lnTo>
                  <a:lnTo>
                    <a:pt x="2776" y="12420"/>
                  </a:lnTo>
                  <a:lnTo>
                    <a:pt x="2829" y="12451"/>
                  </a:lnTo>
                  <a:lnTo>
                    <a:pt x="2879" y="12483"/>
                  </a:lnTo>
                  <a:lnTo>
                    <a:pt x="2930" y="12517"/>
                  </a:lnTo>
                  <a:lnTo>
                    <a:pt x="2980" y="12553"/>
                  </a:lnTo>
                  <a:lnTo>
                    <a:pt x="3029" y="12590"/>
                  </a:lnTo>
                  <a:lnTo>
                    <a:pt x="3078" y="12629"/>
                  </a:lnTo>
                  <a:lnTo>
                    <a:pt x="3126" y="12669"/>
                  </a:lnTo>
                  <a:lnTo>
                    <a:pt x="3174" y="12711"/>
                  </a:lnTo>
                  <a:lnTo>
                    <a:pt x="3220" y="12754"/>
                  </a:lnTo>
                  <a:lnTo>
                    <a:pt x="3266" y="12799"/>
                  </a:lnTo>
                  <a:lnTo>
                    <a:pt x="3312" y="12845"/>
                  </a:lnTo>
                  <a:lnTo>
                    <a:pt x="3356" y="12893"/>
                  </a:lnTo>
                  <a:lnTo>
                    <a:pt x="3398" y="12941"/>
                  </a:lnTo>
                  <a:lnTo>
                    <a:pt x="3439" y="12990"/>
                  </a:lnTo>
                  <a:lnTo>
                    <a:pt x="3479" y="13039"/>
                  </a:lnTo>
                  <a:lnTo>
                    <a:pt x="3517" y="13089"/>
                  </a:lnTo>
                  <a:lnTo>
                    <a:pt x="3553" y="13139"/>
                  </a:lnTo>
                  <a:lnTo>
                    <a:pt x="3588" y="13191"/>
                  </a:lnTo>
                  <a:lnTo>
                    <a:pt x="3621" y="13243"/>
                  </a:lnTo>
                  <a:lnTo>
                    <a:pt x="3653" y="13295"/>
                  </a:lnTo>
                  <a:lnTo>
                    <a:pt x="3683" y="13348"/>
                  </a:lnTo>
                  <a:lnTo>
                    <a:pt x="3712" y="13401"/>
                  </a:lnTo>
                  <a:lnTo>
                    <a:pt x="3739" y="13455"/>
                  </a:lnTo>
                  <a:lnTo>
                    <a:pt x="3765" y="13509"/>
                  </a:lnTo>
                  <a:lnTo>
                    <a:pt x="3788" y="13563"/>
                  </a:lnTo>
                  <a:lnTo>
                    <a:pt x="3811" y="13617"/>
                  </a:lnTo>
                  <a:lnTo>
                    <a:pt x="3833" y="13671"/>
                  </a:lnTo>
                  <a:lnTo>
                    <a:pt x="3852" y="13727"/>
                  </a:lnTo>
                  <a:lnTo>
                    <a:pt x="3870" y="13782"/>
                  </a:lnTo>
                  <a:lnTo>
                    <a:pt x="3887" y="13837"/>
                  </a:lnTo>
                  <a:lnTo>
                    <a:pt x="3902" y="13892"/>
                  </a:lnTo>
                  <a:lnTo>
                    <a:pt x="3915" y="13948"/>
                  </a:lnTo>
                  <a:lnTo>
                    <a:pt x="3927" y="14004"/>
                  </a:lnTo>
                  <a:lnTo>
                    <a:pt x="3938" y="14060"/>
                  </a:lnTo>
                  <a:lnTo>
                    <a:pt x="3946" y="14115"/>
                  </a:lnTo>
                  <a:lnTo>
                    <a:pt x="3954" y="14170"/>
                  </a:lnTo>
                  <a:lnTo>
                    <a:pt x="3960" y="14225"/>
                  </a:lnTo>
                  <a:lnTo>
                    <a:pt x="3964" y="14282"/>
                  </a:lnTo>
                  <a:lnTo>
                    <a:pt x="3967" y="14337"/>
                  </a:lnTo>
                  <a:lnTo>
                    <a:pt x="3968" y="14391"/>
                  </a:lnTo>
                  <a:lnTo>
                    <a:pt x="3968" y="14446"/>
                  </a:lnTo>
                  <a:lnTo>
                    <a:pt x="3967" y="14500"/>
                  </a:lnTo>
                  <a:lnTo>
                    <a:pt x="2096" y="14991"/>
                  </a:lnTo>
                  <a:close/>
                  <a:moveTo>
                    <a:pt x="5275" y="8311"/>
                  </a:moveTo>
                  <a:lnTo>
                    <a:pt x="5187" y="8277"/>
                  </a:lnTo>
                  <a:lnTo>
                    <a:pt x="5099" y="8245"/>
                  </a:lnTo>
                  <a:lnTo>
                    <a:pt x="5011" y="8215"/>
                  </a:lnTo>
                  <a:lnTo>
                    <a:pt x="4921" y="8186"/>
                  </a:lnTo>
                  <a:lnTo>
                    <a:pt x="4877" y="8173"/>
                  </a:lnTo>
                  <a:lnTo>
                    <a:pt x="4833" y="8159"/>
                  </a:lnTo>
                  <a:lnTo>
                    <a:pt x="4787" y="8147"/>
                  </a:lnTo>
                  <a:lnTo>
                    <a:pt x="4742" y="8135"/>
                  </a:lnTo>
                  <a:lnTo>
                    <a:pt x="4698" y="8124"/>
                  </a:lnTo>
                  <a:lnTo>
                    <a:pt x="4652" y="8113"/>
                  </a:lnTo>
                  <a:lnTo>
                    <a:pt x="4607" y="8103"/>
                  </a:lnTo>
                  <a:lnTo>
                    <a:pt x="4562" y="8093"/>
                  </a:lnTo>
                  <a:lnTo>
                    <a:pt x="4517" y="8084"/>
                  </a:lnTo>
                  <a:lnTo>
                    <a:pt x="4471" y="8075"/>
                  </a:lnTo>
                  <a:lnTo>
                    <a:pt x="4426" y="8067"/>
                  </a:lnTo>
                  <a:lnTo>
                    <a:pt x="4380" y="8059"/>
                  </a:lnTo>
                  <a:lnTo>
                    <a:pt x="4335" y="8052"/>
                  </a:lnTo>
                  <a:lnTo>
                    <a:pt x="4289" y="8045"/>
                  </a:lnTo>
                  <a:lnTo>
                    <a:pt x="4243" y="8039"/>
                  </a:lnTo>
                  <a:lnTo>
                    <a:pt x="4198" y="8034"/>
                  </a:lnTo>
                  <a:lnTo>
                    <a:pt x="4153" y="8029"/>
                  </a:lnTo>
                  <a:lnTo>
                    <a:pt x="4106" y="8025"/>
                  </a:lnTo>
                  <a:lnTo>
                    <a:pt x="4061" y="8021"/>
                  </a:lnTo>
                  <a:lnTo>
                    <a:pt x="4015" y="8018"/>
                  </a:lnTo>
                  <a:lnTo>
                    <a:pt x="3969" y="8015"/>
                  </a:lnTo>
                  <a:lnTo>
                    <a:pt x="3923" y="8013"/>
                  </a:lnTo>
                  <a:lnTo>
                    <a:pt x="3878" y="8011"/>
                  </a:lnTo>
                  <a:lnTo>
                    <a:pt x="3832" y="8011"/>
                  </a:lnTo>
                  <a:lnTo>
                    <a:pt x="7706" y="4116"/>
                  </a:lnTo>
                  <a:lnTo>
                    <a:pt x="7763" y="4063"/>
                  </a:lnTo>
                  <a:lnTo>
                    <a:pt x="7820" y="4012"/>
                  </a:lnTo>
                  <a:lnTo>
                    <a:pt x="7880" y="3964"/>
                  </a:lnTo>
                  <a:lnTo>
                    <a:pt x="7941" y="3918"/>
                  </a:lnTo>
                  <a:lnTo>
                    <a:pt x="8003" y="3875"/>
                  </a:lnTo>
                  <a:lnTo>
                    <a:pt x="8067" y="3834"/>
                  </a:lnTo>
                  <a:lnTo>
                    <a:pt x="8131" y="3796"/>
                  </a:lnTo>
                  <a:lnTo>
                    <a:pt x="8197" y="3760"/>
                  </a:lnTo>
                  <a:lnTo>
                    <a:pt x="8265" y="3725"/>
                  </a:lnTo>
                  <a:lnTo>
                    <a:pt x="8333" y="3694"/>
                  </a:lnTo>
                  <a:lnTo>
                    <a:pt x="8403" y="3665"/>
                  </a:lnTo>
                  <a:lnTo>
                    <a:pt x="8473" y="3638"/>
                  </a:lnTo>
                  <a:lnTo>
                    <a:pt x="8544" y="3613"/>
                  </a:lnTo>
                  <a:lnTo>
                    <a:pt x="8616" y="3591"/>
                  </a:lnTo>
                  <a:lnTo>
                    <a:pt x="8689" y="3571"/>
                  </a:lnTo>
                  <a:lnTo>
                    <a:pt x="8764" y="3554"/>
                  </a:lnTo>
                  <a:lnTo>
                    <a:pt x="8838" y="3539"/>
                  </a:lnTo>
                  <a:lnTo>
                    <a:pt x="8914" y="3526"/>
                  </a:lnTo>
                  <a:lnTo>
                    <a:pt x="8989" y="3515"/>
                  </a:lnTo>
                  <a:lnTo>
                    <a:pt x="9067" y="3507"/>
                  </a:lnTo>
                  <a:lnTo>
                    <a:pt x="9143" y="3501"/>
                  </a:lnTo>
                  <a:lnTo>
                    <a:pt x="9220" y="3497"/>
                  </a:lnTo>
                  <a:lnTo>
                    <a:pt x="9299" y="3496"/>
                  </a:lnTo>
                  <a:lnTo>
                    <a:pt x="9377" y="3497"/>
                  </a:lnTo>
                  <a:lnTo>
                    <a:pt x="9457" y="3500"/>
                  </a:lnTo>
                  <a:lnTo>
                    <a:pt x="9535" y="3505"/>
                  </a:lnTo>
                  <a:lnTo>
                    <a:pt x="9615" y="3512"/>
                  </a:lnTo>
                  <a:lnTo>
                    <a:pt x="9694" y="3522"/>
                  </a:lnTo>
                  <a:lnTo>
                    <a:pt x="9775" y="3534"/>
                  </a:lnTo>
                  <a:lnTo>
                    <a:pt x="9854" y="3548"/>
                  </a:lnTo>
                  <a:lnTo>
                    <a:pt x="9934" y="3565"/>
                  </a:lnTo>
                  <a:lnTo>
                    <a:pt x="10014" y="3583"/>
                  </a:lnTo>
                  <a:lnTo>
                    <a:pt x="5275" y="8311"/>
                  </a:lnTo>
                  <a:close/>
                  <a:moveTo>
                    <a:pt x="7441" y="10165"/>
                  </a:moveTo>
                  <a:lnTo>
                    <a:pt x="7406" y="10107"/>
                  </a:lnTo>
                  <a:lnTo>
                    <a:pt x="7369" y="10049"/>
                  </a:lnTo>
                  <a:lnTo>
                    <a:pt x="7332" y="9992"/>
                  </a:lnTo>
                  <a:lnTo>
                    <a:pt x="7295" y="9936"/>
                  </a:lnTo>
                  <a:lnTo>
                    <a:pt x="7257" y="9880"/>
                  </a:lnTo>
                  <a:lnTo>
                    <a:pt x="7218" y="9824"/>
                  </a:lnTo>
                  <a:lnTo>
                    <a:pt x="7177" y="9768"/>
                  </a:lnTo>
                  <a:lnTo>
                    <a:pt x="7137" y="9714"/>
                  </a:lnTo>
                  <a:lnTo>
                    <a:pt x="7096" y="9660"/>
                  </a:lnTo>
                  <a:lnTo>
                    <a:pt x="7053" y="9606"/>
                  </a:lnTo>
                  <a:lnTo>
                    <a:pt x="7009" y="9553"/>
                  </a:lnTo>
                  <a:lnTo>
                    <a:pt x="6965" y="9500"/>
                  </a:lnTo>
                  <a:lnTo>
                    <a:pt x="6919" y="9448"/>
                  </a:lnTo>
                  <a:lnTo>
                    <a:pt x="6873" y="9397"/>
                  </a:lnTo>
                  <a:lnTo>
                    <a:pt x="6824" y="9347"/>
                  </a:lnTo>
                  <a:lnTo>
                    <a:pt x="6776" y="9297"/>
                  </a:lnTo>
                  <a:lnTo>
                    <a:pt x="6718" y="9240"/>
                  </a:lnTo>
                  <a:lnTo>
                    <a:pt x="6658" y="9185"/>
                  </a:lnTo>
                  <a:lnTo>
                    <a:pt x="6598" y="9131"/>
                  </a:lnTo>
                  <a:lnTo>
                    <a:pt x="6538" y="9079"/>
                  </a:lnTo>
                  <a:lnTo>
                    <a:pt x="6475" y="9029"/>
                  </a:lnTo>
                  <a:lnTo>
                    <a:pt x="6412" y="8978"/>
                  </a:lnTo>
                  <a:lnTo>
                    <a:pt x="6348" y="8930"/>
                  </a:lnTo>
                  <a:lnTo>
                    <a:pt x="6284" y="8884"/>
                  </a:lnTo>
                  <a:lnTo>
                    <a:pt x="6220" y="8838"/>
                  </a:lnTo>
                  <a:lnTo>
                    <a:pt x="6153" y="8794"/>
                  </a:lnTo>
                  <a:lnTo>
                    <a:pt x="6087" y="8750"/>
                  </a:lnTo>
                  <a:lnTo>
                    <a:pt x="6021" y="8707"/>
                  </a:lnTo>
                  <a:lnTo>
                    <a:pt x="5953" y="8666"/>
                  </a:lnTo>
                  <a:lnTo>
                    <a:pt x="5885" y="8626"/>
                  </a:lnTo>
                  <a:lnTo>
                    <a:pt x="5816" y="8587"/>
                  </a:lnTo>
                  <a:lnTo>
                    <a:pt x="5748" y="8549"/>
                  </a:lnTo>
                  <a:lnTo>
                    <a:pt x="10542" y="3766"/>
                  </a:lnTo>
                  <a:lnTo>
                    <a:pt x="10613" y="3798"/>
                  </a:lnTo>
                  <a:lnTo>
                    <a:pt x="10683" y="3831"/>
                  </a:lnTo>
                  <a:lnTo>
                    <a:pt x="10752" y="3866"/>
                  </a:lnTo>
                  <a:lnTo>
                    <a:pt x="10821" y="3903"/>
                  </a:lnTo>
                  <a:lnTo>
                    <a:pt x="10889" y="3942"/>
                  </a:lnTo>
                  <a:lnTo>
                    <a:pt x="10958" y="3983"/>
                  </a:lnTo>
                  <a:lnTo>
                    <a:pt x="11025" y="4026"/>
                  </a:lnTo>
                  <a:lnTo>
                    <a:pt x="11091" y="4070"/>
                  </a:lnTo>
                  <a:lnTo>
                    <a:pt x="11157" y="4115"/>
                  </a:lnTo>
                  <a:lnTo>
                    <a:pt x="11222" y="4163"/>
                  </a:lnTo>
                  <a:lnTo>
                    <a:pt x="11287" y="4212"/>
                  </a:lnTo>
                  <a:lnTo>
                    <a:pt x="11351" y="4263"/>
                  </a:lnTo>
                  <a:lnTo>
                    <a:pt x="11413" y="4317"/>
                  </a:lnTo>
                  <a:lnTo>
                    <a:pt x="11476" y="4372"/>
                  </a:lnTo>
                  <a:lnTo>
                    <a:pt x="11537" y="4428"/>
                  </a:lnTo>
                  <a:lnTo>
                    <a:pt x="11597" y="4487"/>
                  </a:lnTo>
                  <a:lnTo>
                    <a:pt x="11648" y="4537"/>
                  </a:lnTo>
                  <a:lnTo>
                    <a:pt x="11696" y="4590"/>
                  </a:lnTo>
                  <a:lnTo>
                    <a:pt x="11743" y="4642"/>
                  </a:lnTo>
                  <a:lnTo>
                    <a:pt x="11790" y="4696"/>
                  </a:lnTo>
                  <a:lnTo>
                    <a:pt x="11835" y="4749"/>
                  </a:lnTo>
                  <a:lnTo>
                    <a:pt x="11878" y="4803"/>
                  </a:lnTo>
                  <a:lnTo>
                    <a:pt x="11919" y="4859"/>
                  </a:lnTo>
                  <a:lnTo>
                    <a:pt x="11961" y="4915"/>
                  </a:lnTo>
                  <a:lnTo>
                    <a:pt x="12000" y="4970"/>
                  </a:lnTo>
                  <a:lnTo>
                    <a:pt x="12038" y="5027"/>
                  </a:lnTo>
                  <a:lnTo>
                    <a:pt x="12075" y="5084"/>
                  </a:lnTo>
                  <a:lnTo>
                    <a:pt x="12110" y="5142"/>
                  </a:lnTo>
                  <a:lnTo>
                    <a:pt x="12145" y="5200"/>
                  </a:lnTo>
                  <a:lnTo>
                    <a:pt x="12178" y="5258"/>
                  </a:lnTo>
                  <a:lnTo>
                    <a:pt x="12210" y="5316"/>
                  </a:lnTo>
                  <a:lnTo>
                    <a:pt x="12241" y="5375"/>
                  </a:lnTo>
                  <a:lnTo>
                    <a:pt x="7441" y="10165"/>
                  </a:lnTo>
                  <a:close/>
                  <a:moveTo>
                    <a:pt x="8055" y="11941"/>
                  </a:moveTo>
                  <a:lnTo>
                    <a:pt x="8045" y="11856"/>
                  </a:lnTo>
                  <a:lnTo>
                    <a:pt x="8035" y="11772"/>
                  </a:lnTo>
                  <a:lnTo>
                    <a:pt x="8022" y="11687"/>
                  </a:lnTo>
                  <a:lnTo>
                    <a:pt x="8008" y="11603"/>
                  </a:lnTo>
                  <a:lnTo>
                    <a:pt x="7991" y="11519"/>
                  </a:lnTo>
                  <a:lnTo>
                    <a:pt x="7973" y="11435"/>
                  </a:lnTo>
                  <a:lnTo>
                    <a:pt x="7953" y="11352"/>
                  </a:lnTo>
                  <a:lnTo>
                    <a:pt x="7931" y="11270"/>
                  </a:lnTo>
                  <a:lnTo>
                    <a:pt x="7907" y="11187"/>
                  </a:lnTo>
                  <a:lnTo>
                    <a:pt x="7882" y="11105"/>
                  </a:lnTo>
                  <a:lnTo>
                    <a:pt x="7854" y="11024"/>
                  </a:lnTo>
                  <a:lnTo>
                    <a:pt x="7825" y="10943"/>
                  </a:lnTo>
                  <a:lnTo>
                    <a:pt x="7795" y="10861"/>
                  </a:lnTo>
                  <a:lnTo>
                    <a:pt x="7763" y="10781"/>
                  </a:lnTo>
                  <a:lnTo>
                    <a:pt x="7729" y="10702"/>
                  </a:lnTo>
                  <a:lnTo>
                    <a:pt x="7693" y="10622"/>
                  </a:lnTo>
                  <a:lnTo>
                    <a:pt x="12448" y="5878"/>
                  </a:lnTo>
                  <a:lnTo>
                    <a:pt x="12475" y="5965"/>
                  </a:lnTo>
                  <a:lnTo>
                    <a:pt x="12499" y="6051"/>
                  </a:lnTo>
                  <a:lnTo>
                    <a:pt x="12519" y="6137"/>
                  </a:lnTo>
                  <a:lnTo>
                    <a:pt x="12537" y="6223"/>
                  </a:lnTo>
                  <a:lnTo>
                    <a:pt x="12553" y="6310"/>
                  </a:lnTo>
                  <a:lnTo>
                    <a:pt x="12566" y="6396"/>
                  </a:lnTo>
                  <a:lnTo>
                    <a:pt x="12576" y="6482"/>
                  </a:lnTo>
                  <a:lnTo>
                    <a:pt x="12583" y="6568"/>
                  </a:lnTo>
                  <a:lnTo>
                    <a:pt x="12588" y="6654"/>
                  </a:lnTo>
                  <a:lnTo>
                    <a:pt x="12591" y="6739"/>
                  </a:lnTo>
                  <a:lnTo>
                    <a:pt x="12591" y="6824"/>
                  </a:lnTo>
                  <a:lnTo>
                    <a:pt x="12588" y="6908"/>
                  </a:lnTo>
                  <a:lnTo>
                    <a:pt x="12582" y="6992"/>
                  </a:lnTo>
                  <a:lnTo>
                    <a:pt x="12574" y="7075"/>
                  </a:lnTo>
                  <a:lnTo>
                    <a:pt x="12563" y="7158"/>
                  </a:lnTo>
                  <a:lnTo>
                    <a:pt x="12549" y="7239"/>
                  </a:lnTo>
                  <a:lnTo>
                    <a:pt x="12533" y="7320"/>
                  </a:lnTo>
                  <a:lnTo>
                    <a:pt x="12513" y="7400"/>
                  </a:lnTo>
                  <a:lnTo>
                    <a:pt x="12492" y="7479"/>
                  </a:lnTo>
                  <a:lnTo>
                    <a:pt x="12467" y="7557"/>
                  </a:lnTo>
                  <a:lnTo>
                    <a:pt x="12439" y="7635"/>
                  </a:lnTo>
                  <a:lnTo>
                    <a:pt x="12409" y="7710"/>
                  </a:lnTo>
                  <a:lnTo>
                    <a:pt x="12376" y="7784"/>
                  </a:lnTo>
                  <a:lnTo>
                    <a:pt x="12340" y="7857"/>
                  </a:lnTo>
                  <a:lnTo>
                    <a:pt x="12302" y="7930"/>
                  </a:lnTo>
                  <a:lnTo>
                    <a:pt x="12260" y="8000"/>
                  </a:lnTo>
                  <a:lnTo>
                    <a:pt x="12216" y="8069"/>
                  </a:lnTo>
                  <a:lnTo>
                    <a:pt x="12169" y="8136"/>
                  </a:lnTo>
                  <a:lnTo>
                    <a:pt x="12120" y="8203"/>
                  </a:lnTo>
                  <a:lnTo>
                    <a:pt x="12066" y="8267"/>
                  </a:lnTo>
                  <a:lnTo>
                    <a:pt x="12011" y="8329"/>
                  </a:lnTo>
                  <a:lnTo>
                    <a:pt x="11953" y="8389"/>
                  </a:lnTo>
                  <a:lnTo>
                    <a:pt x="11947" y="8394"/>
                  </a:lnTo>
                  <a:lnTo>
                    <a:pt x="11940" y="8400"/>
                  </a:lnTo>
                  <a:lnTo>
                    <a:pt x="11948" y="8406"/>
                  </a:lnTo>
                  <a:lnTo>
                    <a:pt x="8060" y="12314"/>
                  </a:lnTo>
                  <a:lnTo>
                    <a:pt x="8061" y="12268"/>
                  </a:lnTo>
                  <a:lnTo>
                    <a:pt x="8061" y="12222"/>
                  </a:lnTo>
                  <a:lnTo>
                    <a:pt x="8062" y="12175"/>
                  </a:lnTo>
                  <a:lnTo>
                    <a:pt x="8062" y="12129"/>
                  </a:lnTo>
                  <a:lnTo>
                    <a:pt x="8062" y="12082"/>
                  </a:lnTo>
                  <a:lnTo>
                    <a:pt x="8061" y="12035"/>
                  </a:lnTo>
                  <a:lnTo>
                    <a:pt x="8059" y="11988"/>
                  </a:lnTo>
                  <a:lnTo>
                    <a:pt x="8055" y="11941"/>
                  </a:lnTo>
                  <a:close/>
                  <a:moveTo>
                    <a:pt x="14785" y="1295"/>
                  </a:moveTo>
                  <a:lnTo>
                    <a:pt x="14707" y="1218"/>
                  </a:lnTo>
                  <a:lnTo>
                    <a:pt x="14626" y="1144"/>
                  </a:lnTo>
                  <a:lnTo>
                    <a:pt x="14546" y="1072"/>
                  </a:lnTo>
                  <a:lnTo>
                    <a:pt x="14463" y="1003"/>
                  </a:lnTo>
                  <a:lnTo>
                    <a:pt x="14379" y="934"/>
                  </a:lnTo>
                  <a:lnTo>
                    <a:pt x="14294" y="869"/>
                  </a:lnTo>
                  <a:lnTo>
                    <a:pt x="14208" y="806"/>
                  </a:lnTo>
                  <a:lnTo>
                    <a:pt x="14119" y="745"/>
                  </a:lnTo>
                  <a:lnTo>
                    <a:pt x="14031" y="685"/>
                  </a:lnTo>
                  <a:lnTo>
                    <a:pt x="13941" y="629"/>
                  </a:lnTo>
                  <a:lnTo>
                    <a:pt x="13851" y="575"/>
                  </a:lnTo>
                  <a:lnTo>
                    <a:pt x="13758" y="523"/>
                  </a:lnTo>
                  <a:lnTo>
                    <a:pt x="13666" y="473"/>
                  </a:lnTo>
                  <a:lnTo>
                    <a:pt x="13572" y="426"/>
                  </a:lnTo>
                  <a:lnTo>
                    <a:pt x="13478" y="380"/>
                  </a:lnTo>
                  <a:lnTo>
                    <a:pt x="13382" y="338"/>
                  </a:lnTo>
                  <a:lnTo>
                    <a:pt x="13286" y="298"/>
                  </a:lnTo>
                  <a:lnTo>
                    <a:pt x="13190" y="260"/>
                  </a:lnTo>
                  <a:lnTo>
                    <a:pt x="13092" y="225"/>
                  </a:lnTo>
                  <a:lnTo>
                    <a:pt x="12995" y="193"/>
                  </a:lnTo>
                  <a:lnTo>
                    <a:pt x="12896" y="162"/>
                  </a:lnTo>
                  <a:lnTo>
                    <a:pt x="12798" y="134"/>
                  </a:lnTo>
                  <a:lnTo>
                    <a:pt x="12698" y="109"/>
                  </a:lnTo>
                  <a:lnTo>
                    <a:pt x="12598" y="86"/>
                  </a:lnTo>
                  <a:lnTo>
                    <a:pt x="12499" y="66"/>
                  </a:lnTo>
                  <a:lnTo>
                    <a:pt x="12398" y="49"/>
                  </a:lnTo>
                  <a:lnTo>
                    <a:pt x="12299" y="34"/>
                  </a:lnTo>
                  <a:lnTo>
                    <a:pt x="12198" y="22"/>
                  </a:lnTo>
                  <a:lnTo>
                    <a:pt x="12097" y="12"/>
                  </a:lnTo>
                  <a:lnTo>
                    <a:pt x="11996" y="5"/>
                  </a:lnTo>
                  <a:lnTo>
                    <a:pt x="11895" y="1"/>
                  </a:lnTo>
                  <a:lnTo>
                    <a:pt x="11795" y="0"/>
                  </a:lnTo>
                  <a:lnTo>
                    <a:pt x="11710" y="1"/>
                  </a:lnTo>
                  <a:lnTo>
                    <a:pt x="11626" y="4"/>
                  </a:lnTo>
                  <a:lnTo>
                    <a:pt x="11542" y="9"/>
                  </a:lnTo>
                  <a:lnTo>
                    <a:pt x="11459" y="16"/>
                  </a:lnTo>
                  <a:lnTo>
                    <a:pt x="11376" y="24"/>
                  </a:lnTo>
                  <a:lnTo>
                    <a:pt x="11294" y="35"/>
                  </a:lnTo>
                  <a:lnTo>
                    <a:pt x="11212" y="47"/>
                  </a:lnTo>
                  <a:lnTo>
                    <a:pt x="11131" y="62"/>
                  </a:lnTo>
                  <a:lnTo>
                    <a:pt x="11051" y="78"/>
                  </a:lnTo>
                  <a:lnTo>
                    <a:pt x="10971" y="96"/>
                  </a:lnTo>
                  <a:lnTo>
                    <a:pt x="10892" y="116"/>
                  </a:lnTo>
                  <a:lnTo>
                    <a:pt x="10814" y="139"/>
                  </a:lnTo>
                  <a:lnTo>
                    <a:pt x="10736" y="162"/>
                  </a:lnTo>
                  <a:lnTo>
                    <a:pt x="10660" y="187"/>
                  </a:lnTo>
                  <a:lnTo>
                    <a:pt x="10584" y="215"/>
                  </a:lnTo>
                  <a:lnTo>
                    <a:pt x="10509" y="243"/>
                  </a:lnTo>
                  <a:lnTo>
                    <a:pt x="10435" y="274"/>
                  </a:lnTo>
                  <a:lnTo>
                    <a:pt x="10361" y="307"/>
                  </a:lnTo>
                  <a:lnTo>
                    <a:pt x="10289" y="341"/>
                  </a:lnTo>
                  <a:lnTo>
                    <a:pt x="10217" y="377"/>
                  </a:lnTo>
                  <a:lnTo>
                    <a:pt x="10147" y="416"/>
                  </a:lnTo>
                  <a:lnTo>
                    <a:pt x="10078" y="455"/>
                  </a:lnTo>
                  <a:lnTo>
                    <a:pt x="10010" y="496"/>
                  </a:lnTo>
                  <a:lnTo>
                    <a:pt x="9943" y="539"/>
                  </a:lnTo>
                  <a:lnTo>
                    <a:pt x="9876" y="583"/>
                  </a:lnTo>
                  <a:lnTo>
                    <a:pt x="9811" y="629"/>
                  </a:lnTo>
                  <a:lnTo>
                    <a:pt x="9748" y="677"/>
                  </a:lnTo>
                  <a:lnTo>
                    <a:pt x="9684" y="727"/>
                  </a:lnTo>
                  <a:lnTo>
                    <a:pt x="9623" y="778"/>
                  </a:lnTo>
                  <a:lnTo>
                    <a:pt x="9562" y="831"/>
                  </a:lnTo>
                  <a:lnTo>
                    <a:pt x="9503" y="885"/>
                  </a:lnTo>
                  <a:lnTo>
                    <a:pt x="9446" y="941"/>
                  </a:lnTo>
                  <a:lnTo>
                    <a:pt x="6997" y="3403"/>
                  </a:lnTo>
                  <a:lnTo>
                    <a:pt x="6986" y="3412"/>
                  </a:lnTo>
                  <a:lnTo>
                    <a:pt x="6974" y="3422"/>
                  </a:lnTo>
                  <a:lnTo>
                    <a:pt x="6969" y="3428"/>
                  </a:lnTo>
                  <a:lnTo>
                    <a:pt x="6964" y="3435"/>
                  </a:lnTo>
                  <a:lnTo>
                    <a:pt x="6965" y="3436"/>
                  </a:lnTo>
                  <a:lnTo>
                    <a:pt x="1769" y="8659"/>
                  </a:lnTo>
                  <a:lnTo>
                    <a:pt x="1747" y="8681"/>
                  </a:lnTo>
                  <a:lnTo>
                    <a:pt x="1725" y="8704"/>
                  </a:lnTo>
                  <a:lnTo>
                    <a:pt x="1704" y="8728"/>
                  </a:lnTo>
                  <a:lnTo>
                    <a:pt x="1683" y="8751"/>
                  </a:lnTo>
                  <a:lnTo>
                    <a:pt x="1642" y="8799"/>
                  </a:lnTo>
                  <a:lnTo>
                    <a:pt x="1602" y="8847"/>
                  </a:lnTo>
                  <a:lnTo>
                    <a:pt x="1564" y="8897"/>
                  </a:lnTo>
                  <a:lnTo>
                    <a:pt x="1528" y="8949"/>
                  </a:lnTo>
                  <a:lnTo>
                    <a:pt x="1494" y="9002"/>
                  </a:lnTo>
                  <a:lnTo>
                    <a:pt x="1461" y="9055"/>
                  </a:lnTo>
                  <a:lnTo>
                    <a:pt x="1429" y="9109"/>
                  </a:lnTo>
                  <a:lnTo>
                    <a:pt x="1400" y="9165"/>
                  </a:lnTo>
                  <a:lnTo>
                    <a:pt x="1372" y="9221"/>
                  </a:lnTo>
                  <a:lnTo>
                    <a:pt x="1347" y="9279"/>
                  </a:lnTo>
                  <a:lnTo>
                    <a:pt x="1322" y="9336"/>
                  </a:lnTo>
                  <a:lnTo>
                    <a:pt x="1300" y="9395"/>
                  </a:lnTo>
                  <a:lnTo>
                    <a:pt x="1279" y="9454"/>
                  </a:lnTo>
                  <a:lnTo>
                    <a:pt x="1260" y="9514"/>
                  </a:lnTo>
                  <a:lnTo>
                    <a:pt x="78" y="13784"/>
                  </a:lnTo>
                  <a:lnTo>
                    <a:pt x="74" y="13803"/>
                  </a:lnTo>
                  <a:lnTo>
                    <a:pt x="65" y="13846"/>
                  </a:lnTo>
                  <a:lnTo>
                    <a:pt x="53" y="13908"/>
                  </a:lnTo>
                  <a:lnTo>
                    <a:pt x="38" y="13984"/>
                  </a:lnTo>
                  <a:lnTo>
                    <a:pt x="31" y="14025"/>
                  </a:lnTo>
                  <a:lnTo>
                    <a:pt x="24" y="14066"/>
                  </a:lnTo>
                  <a:lnTo>
                    <a:pt x="18" y="14109"/>
                  </a:lnTo>
                  <a:lnTo>
                    <a:pt x="12" y="14151"/>
                  </a:lnTo>
                  <a:lnTo>
                    <a:pt x="7" y="14192"/>
                  </a:lnTo>
                  <a:lnTo>
                    <a:pt x="3" y="14231"/>
                  </a:lnTo>
                  <a:lnTo>
                    <a:pt x="1" y="14268"/>
                  </a:lnTo>
                  <a:lnTo>
                    <a:pt x="0" y="14302"/>
                  </a:lnTo>
                  <a:lnTo>
                    <a:pt x="2" y="14392"/>
                  </a:lnTo>
                  <a:lnTo>
                    <a:pt x="9" y="14481"/>
                  </a:lnTo>
                  <a:lnTo>
                    <a:pt x="20" y="14569"/>
                  </a:lnTo>
                  <a:lnTo>
                    <a:pt x="36" y="14656"/>
                  </a:lnTo>
                  <a:lnTo>
                    <a:pt x="55" y="14740"/>
                  </a:lnTo>
                  <a:lnTo>
                    <a:pt x="79" y="14824"/>
                  </a:lnTo>
                  <a:lnTo>
                    <a:pt x="107" y="14906"/>
                  </a:lnTo>
                  <a:lnTo>
                    <a:pt x="139" y="14985"/>
                  </a:lnTo>
                  <a:lnTo>
                    <a:pt x="174" y="15063"/>
                  </a:lnTo>
                  <a:lnTo>
                    <a:pt x="212" y="15139"/>
                  </a:lnTo>
                  <a:lnTo>
                    <a:pt x="256" y="15212"/>
                  </a:lnTo>
                  <a:lnTo>
                    <a:pt x="301" y="15283"/>
                  </a:lnTo>
                  <a:lnTo>
                    <a:pt x="350" y="15352"/>
                  </a:lnTo>
                  <a:lnTo>
                    <a:pt x="402" y="15419"/>
                  </a:lnTo>
                  <a:lnTo>
                    <a:pt x="458" y="15483"/>
                  </a:lnTo>
                  <a:lnTo>
                    <a:pt x="516" y="15543"/>
                  </a:lnTo>
                  <a:lnTo>
                    <a:pt x="577" y="15601"/>
                  </a:lnTo>
                  <a:lnTo>
                    <a:pt x="642" y="15657"/>
                  </a:lnTo>
                  <a:lnTo>
                    <a:pt x="708" y="15709"/>
                  </a:lnTo>
                  <a:lnTo>
                    <a:pt x="778" y="15758"/>
                  </a:lnTo>
                  <a:lnTo>
                    <a:pt x="849" y="15804"/>
                  </a:lnTo>
                  <a:lnTo>
                    <a:pt x="922" y="15846"/>
                  </a:lnTo>
                  <a:lnTo>
                    <a:pt x="999" y="15884"/>
                  </a:lnTo>
                  <a:lnTo>
                    <a:pt x="1076" y="15919"/>
                  </a:lnTo>
                  <a:lnTo>
                    <a:pt x="1157" y="15952"/>
                  </a:lnTo>
                  <a:lnTo>
                    <a:pt x="1238" y="15979"/>
                  </a:lnTo>
                  <a:lnTo>
                    <a:pt x="1323" y="16003"/>
                  </a:lnTo>
                  <a:lnTo>
                    <a:pt x="1407" y="16022"/>
                  </a:lnTo>
                  <a:lnTo>
                    <a:pt x="1495" y="16038"/>
                  </a:lnTo>
                  <a:lnTo>
                    <a:pt x="1582" y="16049"/>
                  </a:lnTo>
                  <a:lnTo>
                    <a:pt x="1672" y="16056"/>
                  </a:lnTo>
                  <a:lnTo>
                    <a:pt x="1763" y="16058"/>
                  </a:lnTo>
                  <a:lnTo>
                    <a:pt x="1801" y="16057"/>
                  </a:lnTo>
                  <a:lnTo>
                    <a:pt x="1843" y="16054"/>
                  </a:lnTo>
                  <a:lnTo>
                    <a:pt x="1887" y="16049"/>
                  </a:lnTo>
                  <a:lnTo>
                    <a:pt x="1933" y="16044"/>
                  </a:lnTo>
                  <a:lnTo>
                    <a:pt x="1981" y="16037"/>
                  </a:lnTo>
                  <a:lnTo>
                    <a:pt x="2028" y="16029"/>
                  </a:lnTo>
                  <a:lnTo>
                    <a:pt x="2075" y="16020"/>
                  </a:lnTo>
                  <a:lnTo>
                    <a:pt x="2122" y="16012"/>
                  </a:lnTo>
                  <a:lnTo>
                    <a:pt x="2205" y="15995"/>
                  </a:lnTo>
                  <a:lnTo>
                    <a:pt x="2275" y="15980"/>
                  </a:lnTo>
                  <a:lnTo>
                    <a:pt x="2324" y="15969"/>
                  </a:lnTo>
                  <a:lnTo>
                    <a:pt x="2345" y="15964"/>
                  </a:lnTo>
                  <a:lnTo>
                    <a:pt x="6609" y="14846"/>
                  </a:lnTo>
                  <a:lnTo>
                    <a:pt x="6669" y="14827"/>
                  </a:lnTo>
                  <a:lnTo>
                    <a:pt x="6729" y="14805"/>
                  </a:lnTo>
                  <a:lnTo>
                    <a:pt x="6788" y="14783"/>
                  </a:lnTo>
                  <a:lnTo>
                    <a:pt x="6845" y="14759"/>
                  </a:lnTo>
                  <a:lnTo>
                    <a:pt x="6903" y="14733"/>
                  </a:lnTo>
                  <a:lnTo>
                    <a:pt x="6960" y="14705"/>
                  </a:lnTo>
                  <a:lnTo>
                    <a:pt x="7015" y="14675"/>
                  </a:lnTo>
                  <a:lnTo>
                    <a:pt x="7070" y="14644"/>
                  </a:lnTo>
                  <a:lnTo>
                    <a:pt x="7123" y="14612"/>
                  </a:lnTo>
                  <a:lnTo>
                    <a:pt x="7175" y="14577"/>
                  </a:lnTo>
                  <a:lnTo>
                    <a:pt x="7227" y="14541"/>
                  </a:lnTo>
                  <a:lnTo>
                    <a:pt x="7277" y="14502"/>
                  </a:lnTo>
                  <a:lnTo>
                    <a:pt x="7326" y="14463"/>
                  </a:lnTo>
                  <a:lnTo>
                    <a:pt x="7375" y="14422"/>
                  </a:lnTo>
                  <a:lnTo>
                    <a:pt x="7421" y="14380"/>
                  </a:lnTo>
                  <a:lnTo>
                    <a:pt x="7466" y="14336"/>
                  </a:lnTo>
                  <a:lnTo>
                    <a:pt x="15143" y="6617"/>
                  </a:lnTo>
                  <a:lnTo>
                    <a:pt x="15270" y="6483"/>
                  </a:lnTo>
                  <a:lnTo>
                    <a:pt x="15387" y="6344"/>
                  </a:lnTo>
                  <a:lnTo>
                    <a:pt x="15495" y="6200"/>
                  </a:lnTo>
                  <a:lnTo>
                    <a:pt x="15594" y="6053"/>
                  </a:lnTo>
                  <a:lnTo>
                    <a:pt x="15685" y="5900"/>
                  </a:lnTo>
                  <a:lnTo>
                    <a:pt x="15766" y="5744"/>
                  </a:lnTo>
                  <a:lnTo>
                    <a:pt x="15837" y="5584"/>
                  </a:lnTo>
                  <a:lnTo>
                    <a:pt x="15901" y="5421"/>
                  </a:lnTo>
                  <a:lnTo>
                    <a:pt x="15955" y="5254"/>
                  </a:lnTo>
                  <a:lnTo>
                    <a:pt x="16000" y="5084"/>
                  </a:lnTo>
                  <a:lnTo>
                    <a:pt x="16037" y="4913"/>
                  </a:lnTo>
                  <a:lnTo>
                    <a:pt x="16065" y="4739"/>
                  </a:lnTo>
                  <a:lnTo>
                    <a:pt x="16083" y="4563"/>
                  </a:lnTo>
                  <a:lnTo>
                    <a:pt x="16093" y="4387"/>
                  </a:lnTo>
                  <a:lnTo>
                    <a:pt x="16094" y="4208"/>
                  </a:lnTo>
                  <a:lnTo>
                    <a:pt x="16087" y="4030"/>
                  </a:lnTo>
                  <a:lnTo>
                    <a:pt x="16070" y="3850"/>
                  </a:lnTo>
                  <a:lnTo>
                    <a:pt x="16045" y="3669"/>
                  </a:lnTo>
                  <a:lnTo>
                    <a:pt x="16011" y="3490"/>
                  </a:lnTo>
                  <a:lnTo>
                    <a:pt x="15968" y="3310"/>
                  </a:lnTo>
                  <a:lnTo>
                    <a:pt x="15917" y="3131"/>
                  </a:lnTo>
                  <a:lnTo>
                    <a:pt x="15857" y="2953"/>
                  </a:lnTo>
                  <a:lnTo>
                    <a:pt x="15788" y="2776"/>
                  </a:lnTo>
                  <a:lnTo>
                    <a:pt x="15711" y="2601"/>
                  </a:lnTo>
                  <a:lnTo>
                    <a:pt x="15625" y="2428"/>
                  </a:lnTo>
                  <a:lnTo>
                    <a:pt x="15531" y="2257"/>
                  </a:lnTo>
                  <a:lnTo>
                    <a:pt x="15428" y="2089"/>
                  </a:lnTo>
                  <a:lnTo>
                    <a:pt x="15316" y="1923"/>
                  </a:lnTo>
                  <a:lnTo>
                    <a:pt x="15196" y="1760"/>
                  </a:lnTo>
                  <a:lnTo>
                    <a:pt x="15067" y="1602"/>
                  </a:lnTo>
                  <a:lnTo>
                    <a:pt x="14930" y="1446"/>
                  </a:lnTo>
                  <a:lnTo>
                    <a:pt x="14785" y="12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1" name="Group 11"/>
          <p:cNvGrpSpPr/>
          <p:nvPr/>
        </p:nvGrpSpPr>
        <p:grpSpPr>
          <a:xfrm>
            <a:off x="9145851" y="1475651"/>
            <a:ext cx="736265" cy="736265"/>
            <a:chOff x="9145851" y="1475651"/>
            <a:chExt cx="736265" cy="736265"/>
          </a:xfrm>
        </p:grpSpPr>
        <p:sp>
          <p:nvSpPr>
            <p:cNvPr id="82" name="Oval 74"/>
            <p:cNvSpPr/>
            <p:nvPr/>
          </p:nvSpPr>
          <p:spPr>
            <a:xfrm>
              <a:off x="9145851" y="1475651"/>
              <a:ext cx="736265" cy="7362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Freeform 213"/>
            <p:cNvSpPr>
              <a:spLocks noEditPoints="1"/>
            </p:cNvSpPr>
            <p:nvPr/>
          </p:nvSpPr>
          <p:spPr bwMode="auto">
            <a:xfrm>
              <a:off x="9292696" y="1662033"/>
              <a:ext cx="367439" cy="367440"/>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5" name="Freeform 19">
            <a:extLst>
              <a:ext uri="{FF2B5EF4-FFF2-40B4-BE49-F238E27FC236}">
                <a16:creationId xmlns:a16="http://schemas.microsoft.com/office/drawing/2014/main" id="{6C909AD7-6726-4172-9343-9BC8399264AE}"/>
              </a:ext>
            </a:extLst>
          </p:cNvPr>
          <p:cNvSpPr>
            <a:spLocks/>
          </p:cNvSpPr>
          <p:nvPr/>
        </p:nvSpPr>
        <p:spPr bwMode="auto">
          <a:xfrm>
            <a:off x="747760" y="803289"/>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7030A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val="1975517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22" presetClass="entr" presetSubtype="2"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right)">
                                      <p:cBhvr>
                                        <p:cTn id="23" dur="500"/>
                                        <p:tgtEl>
                                          <p:spTgt spid="40"/>
                                        </p:tgtEl>
                                      </p:cBhvr>
                                    </p:animEffect>
                                  </p:childTnLst>
                                </p:cTn>
                              </p:par>
                              <p:par>
                                <p:cTn id="24" presetID="53" presetClass="entr" presetSubtype="16"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22" presetClass="entr" presetSubtype="2"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53" presetClass="entr" presetSubtype="16"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10"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2000"/>
                            </p:stCondLst>
                            <p:childTnLst>
                              <p:par>
                                <p:cTn id="53" presetID="53" presetClass="entr" presetSubtype="16"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par>
                                <p:cTn id="61" presetID="22" presetClass="entr" presetSubtype="2" fill="hold"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right)">
                                      <p:cBhvr>
                                        <p:cTn id="63" dur="500"/>
                                        <p:tgtEl>
                                          <p:spTgt spid="67"/>
                                        </p:tgtEl>
                                      </p:cBhvr>
                                    </p:animEffect>
                                  </p:childTnLst>
                                </p:cTn>
                              </p:par>
                              <p:par>
                                <p:cTn id="64" presetID="53" presetClass="entr" presetSubtype="16" fill="hold" nodeType="withEffect">
                                  <p:stCondLst>
                                    <p:cond delay="0"/>
                                  </p:stCondLst>
                                  <p:childTnLst>
                                    <p:set>
                                      <p:cBhvr>
                                        <p:cTn id="65" dur="1" fill="hold">
                                          <p:stCondLst>
                                            <p:cond delay="0"/>
                                          </p:stCondLst>
                                        </p:cTn>
                                        <p:tgtEl>
                                          <p:spTgt spid="73"/>
                                        </p:tgtEl>
                                        <p:attrNameLst>
                                          <p:attrName>style.visibility</p:attrName>
                                        </p:attrNameLst>
                                      </p:cBhvr>
                                      <p:to>
                                        <p:strVal val="visible"/>
                                      </p:to>
                                    </p:set>
                                    <p:anim calcmode="lin" valueType="num">
                                      <p:cBhvr>
                                        <p:cTn id="66" dur="500" fill="hold"/>
                                        <p:tgtEl>
                                          <p:spTgt spid="73"/>
                                        </p:tgtEl>
                                        <p:attrNameLst>
                                          <p:attrName>ppt_w</p:attrName>
                                        </p:attrNameLst>
                                      </p:cBhvr>
                                      <p:tavLst>
                                        <p:tav tm="0">
                                          <p:val>
                                            <p:fltVal val="0"/>
                                          </p:val>
                                        </p:tav>
                                        <p:tav tm="100000">
                                          <p:val>
                                            <p:strVal val="#ppt_w"/>
                                          </p:val>
                                        </p:tav>
                                      </p:tavLst>
                                    </p:anim>
                                    <p:anim calcmode="lin" valueType="num">
                                      <p:cBhvr>
                                        <p:cTn id="67" dur="500" fill="hold"/>
                                        <p:tgtEl>
                                          <p:spTgt spid="73"/>
                                        </p:tgtEl>
                                        <p:attrNameLst>
                                          <p:attrName>ppt_h</p:attrName>
                                        </p:attrNameLst>
                                      </p:cBhvr>
                                      <p:tavLst>
                                        <p:tav tm="0">
                                          <p:val>
                                            <p:fltVal val="0"/>
                                          </p:val>
                                        </p:tav>
                                        <p:tav tm="100000">
                                          <p:val>
                                            <p:strVal val="#ppt_h"/>
                                          </p:val>
                                        </p:tav>
                                      </p:tavLst>
                                    </p:anim>
                                    <p:animEffect transition="in" filter="fade">
                                      <p:cBhvr>
                                        <p:cTn id="68" dur="500"/>
                                        <p:tgtEl>
                                          <p:spTgt spid="73"/>
                                        </p:tgtEl>
                                      </p:cBhvr>
                                    </p:animEffect>
                                  </p:childTnLst>
                                </p:cTn>
                              </p:par>
                              <p:par>
                                <p:cTn id="69" presetID="10" presetClass="entr" presetSubtype="0"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ppt_w</p:attrName>
                                        </p:attrNameLst>
                                      </p:cBhvr>
                                      <p:tavLst>
                                        <p:tav tm="0">
                                          <p:val>
                                            <p:fltVal val="0"/>
                                          </p:val>
                                        </p:tav>
                                        <p:tav tm="100000">
                                          <p:val>
                                            <p:strVal val="#ppt_w"/>
                                          </p:val>
                                        </p:tav>
                                      </p:tavLst>
                                    </p:anim>
                                    <p:anim calcmode="lin" valueType="num">
                                      <p:cBhvr>
                                        <p:cTn id="76" dur="500" fill="hold"/>
                                        <p:tgtEl>
                                          <p:spTgt spid="35"/>
                                        </p:tgtEl>
                                        <p:attrNameLst>
                                          <p:attrName>ppt_h</p:attrName>
                                        </p:attrNameLst>
                                      </p:cBhvr>
                                      <p:tavLst>
                                        <p:tav tm="0">
                                          <p:val>
                                            <p:fltVal val="0"/>
                                          </p:val>
                                        </p:tav>
                                        <p:tav tm="100000">
                                          <p:val>
                                            <p:strVal val="#ppt_h"/>
                                          </p:val>
                                        </p:tav>
                                      </p:tavLst>
                                    </p:anim>
                                    <p:animEffect transition="in" filter="fade">
                                      <p:cBhvr>
                                        <p:cTn id="77" dur="500"/>
                                        <p:tgtEl>
                                          <p:spTgt spid="3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500"/>
                                        <p:tgtEl>
                                          <p:spTgt spid="39"/>
                                        </p:tgtEl>
                                      </p:cBhvr>
                                    </p:animEffect>
                                  </p:childTnLst>
                                </p:cTn>
                              </p:par>
                              <p:par>
                                <p:cTn id="81" presetID="22" presetClass="entr" presetSubtype="2" fill="hold" nodeType="with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wipe(right)">
                                      <p:cBhvr>
                                        <p:cTn id="83" dur="500"/>
                                        <p:tgtEl>
                                          <p:spTgt spid="70"/>
                                        </p:tgtEl>
                                      </p:cBhvr>
                                    </p:animEffect>
                                  </p:childTnLst>
                                </p:cTn>
                              </p:par>
                              <p:par>
                                <p:cTn id="84" presetID="53" presetClass="entr" presetSubtype="16" fill="hold" nodeType="withEffect">
                                  <p:stCondLst>
                                    <p:cond delay="0"/>
                                  </p:stCondLst>
                                  <p:childTnLst>
                                    <p:set>
                                      <p:cBhvr>
                                        <p:cTn id="85" dur="1" fill="hold">
                                          <p:stCondLst>
                                            <p:cond delay="0"/>
                                          </p:stCondLst>
                                        </p:cTn>
                                        <p:tgtEl>
                                          <p:spTgt spid="81"/>
                                        </p:tgtEl>
                                        <p:attrNameLst>
                                          <p:attrName>style.visibility</p:attrName>
                                        </p:attrNameLst>
                                      </p:cBhvr>
                                      <p:to>
                                        <p:strVal val="visible"/>
                                      </p:to>
                                    </p:set>
                                    <p:anim calcmode="lin" valueType="num">
                                      <p:cBhvr>
                                        <p:cTn id="86" dur="500" fill="hold"/>
                                        <p:tgtEl>
                                          <p:spTgt spid="81"/>
                                        </p:tgtEl>
                                        <p:attrNameLst>
                                          <p:attrName>ppt_w</p:attrName>
                                        </p:attrNameLst>
                                      </p:cBhvr>
                                      <p:tavLst>
                                        <p:tav tm="0">
                                          <p:val>
                                            <p:fltVal val="0"/>
                                          </p:val>
                                        </p:tav>
                                        <p:tav tm="100000">
                                          <p:val>
                                            <p:strVal val="#ppt_w"/>
                                          </p:val>
                                        </p:tav>
                                      </p:tavLst>
                                    </p:anim>
                                    <p:anim calcmode="lin" valueType="num">
                                      <p:cBhvr>
                                        <p:cTn id="87" dur="500" fill="hold"/>
                                        <p:tgtEl>
                                          <p:spTgt spid="81"/>
                                        </p:tgtEl>
                                        <p:attrNameLst>
                                          <p:attrName>ppt_h</p:attrName>
                                        </p:attrNameLst>
                                      </p:cBhvr>
                                      <p:tavLst>
                                        <p:tav tm="0">
                                          <p:val>
                                            <p:fltVal val="0"/>
                                          </p:val>
                                        </p:tav>
                                        <p:tav tm="100000">
                                          <p:val>
                                            <p:strVal val="#ppt_h"/>
                                          </p:val>
                                        </p:tav>
                                      </p:tavLst>
                                    </p:anim>
                                    <p:animEffect transition="in" filter="fade">
                                      <p:cBhvr>
                                        <p:cTn id="88" dur="500"/>
                                        <p:tgtEl>
                                          <p:spTgt spid="81"/>
                                        </p:tgtEl>
                                      </p:cBhvr>
                                    </p:animEffect>
                                  </p:childTnLst>
                                </p:cTn>
                              </p:par>
                              <p:par>
                                <p:cTn id="89" presetID="10" presetClass="entr" presetSubtype="0" fill="hold" nodeType="with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85"/>
                                        </p:tgtEl>
                                        <p:attrNameLst>
                                          <p:attrName>style.visibility</p:attrName>
                                        </p:attrNameLst>
                                      </p:cBhvr>
                                      <p:to>
                                        <p:strVal val="visible"/>
                                      </p:to>
                                    </p:set>
                                    <p:anim calcmode="lin" valueType="num">
                                      <p:cBhvr>
                                        <p:cTn id="94" dur="500" fill="hold"/>
                                        <p:tgtEl>
                                          <p:spTgt spid="85"/>
                                        </p:tgtEl>
                                        <p:attrNameLst>
                                          <p:attrName>ppt_w</p:attrName>
                                        </p:attrNameLst>
                                      </p:cBhvr>
                                      <p:tavLst>
                                        <p:tav tm="0">
                                          <p:val>
                                            <p:fltVal val="0"/>
                                          </p:val>
                                        </p:tav>
                                        <p:tav tm="100000">
                                          <p:val>
                                            <p:strVal val="#ppt_w"/>
                                          </p:val>
                                        </p:tav>
                                      </p:tavLst>
                                    </p:anim>
                                    <p:anim calcmode="lin" valueType="num">
                                      <p:cBhvr>
                                        <p:cTn id="95" dur="500" fill="hold"/>
                                        <p:tgtEl>
                                          <p:spTgt spid="85"/>
                                        </p:tgtEl>
                                        <p:attrNameLst>
                                          <p:attrName>ppt_h</p:attrName>
                                        </p:attrNameLst>
                                      </p:cBhvr>
                                      <p:tavLst>
                                        <p:tav tm="0">
                                          <p:val>
                                            <p:fltVal val="0"/>
                                          </p:val>
                                        </p:tav>
                                        <p:tav tm="100000">
                                          <p:val>
                                            <p:strVal val="#ppt_h"/>
                                          </p:val>
                                        </p:tav>
                                      </p:tavLst>
                                    </p:anim>
                                    <p:anim calcmode="lin" valueType="num">
                                      <p:cBhvr>
                                        <p:cTn id="96" dur="500" fill="hold"/>
                                        <p:tgtEl>
                                          <p:spTgt spid="85"/>
                                        </p:tgtEl>
                                        <p:attrNameLst>
                                          <p:attrName>style.rotation</p:attrName>
                                        </p:attrNameLst>
                                      </p:cBhvr>
                                      <p:tavLst>
                                        <p:tav tm="0">
                                          <p:val>
                                            <p:fltVal val="360"/>
                                          </p:val>
                                        </p:tav>
                                        <p:tav tm="100000">
                                          <p:val>
                                            <p:fltVal val="0"/>
                                          </p:val>
                                        </p:tav>
                                      </p:tavLst>
                                    </p:anim>
                                    <p:animEffect transition="in" filter="fade">
                                      <p:cBhvr>
                                        <p:cTn id="9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32" grpId="0" animBg="1"/>
      <p:bldP spid="33" grpId="0" animBg="1"/>
      <p:bldP spid="34" grpId="0" animBg="1"/>
      <p:bldP spid="35" grpId="0" animBg="1"/>
      <p:bldP spid="36" grpId="0"/>
      <p:bldP spid="37" grpId="0"/>
      <p:bldP spid="38" grpId="0"/>
      <p:bldP spid="39" grpId="0"/>
      <p:bldP spid="8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rc 3"/>
          <p:cNvSpPr/>
          <p:nvPr/>
        </p:nvSpPr>
        <p:spPr>
          <a:xfrm>
            <a:off x="7622722" y="2959390"/>
            <a:ext cx="7797220" cy="7797220"/>
          </a:xfrm>
          <a:prstGeom prst="arc">
            <a:avLst>
              <a:gd name="adj1" fmla="val 10815889"/>
              <a:gd name="adj2" fmla="val 16771066"/>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数据处理</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85" name="Freeform 19">
            <a:extLst>
              <a:ext uri="{FF2B5EF4-FFF2-40B4-BE49-F238E27FC236}">
                <a16:creationId xmlns:a16="http://schemas.microsoft.com/office/drawing/2014/main" id="{6C909AD7-6726-4172-9343-9BC8399264AE}"/>
              </a:ext>
            </a:extLst>
          </p:cNvPr>
          <p:cNvSpPr>
            <a:spLocks/>
          </p:cNvSpPr>
          <p:nvPr/>
        </p:nvSpPr>
        <p:spPr bwMode="auto">
          <a:xfrm>
            <a:off x="747760" y="803289"/>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7030A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pic>
        <p:nvPicPr>
          <p:cNvPr id="3" name="图片 2">
            <a:extLst>
              <a:ext uri="{FF2B5EF4-FFF2-40B4-BE49-F238E27FC236}">
                <a16:creationId xmlns:a16="http://schemas.microsoft.com/office/drawing/2014/main" id="{E8BCFD81-A4BE-468D-BC8F-740CBF67D4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760" y="3326990"/>
            <a:ext cx="1873188" cy="664866"/>
          </a:xfrm>
          <a:prstGeom prst="rect">
            <a:avLst/>
          </a:prstGeom>
        </p:spPr>
      </p:pic>
      <p:sp>
        <p:nvSpPr>
          <p:cNvPr id="5" name="文本框 4">
            <a:extLst>
              <a:ext uri="{FF2B5EF4-FFF2-40B4-BE49-F238E27FC236}">
                <a16:creationId xmlns:a16="http://schemas.microsoft.com/office/drawing/2014/main" id="{7951E9BC-C693-40E0-B581-229B634B14E9}"/>
              </a:ext>
            </a:extLst>
          </p:cNvPr>
          <p:cNvSpPr txBox="1"/>
          <p:nvPr/>
        </p:nvSpPr>
        <p:spPr>
          <a:xfrm>
            <a:off x="652419" y="1775534"/>
            <a:ext cx="10142827" cy="369332"/>
          </a:xfrm>
          <a:prstGeom prst="rect">
            <a:avLst/>
          </a:prstGeom>
          <a:noFill/>
        </p:spPr>
        <p:txBody>
          <a:bodyPr wrap="square" rtlCol="0">
            <a:spAutoFit/>
          </a:bodyPr>
          <a:lstStyle/>
          <a:p>
            <a:r>
              <a:rPr lang="zh-CN" altLang="en-US" dirty="0"/>
              <a:t>距离度量方式：余弦距离、</a:t>
            </a:r>
            <a:r>
              <a:rPr lang="en-US" altLang="zh-CN" dirty="0"/>
              <a:t> </a:t>
            </a:r>
            <a:r>
              <a:rPr lang="zh-CN" altLang="en-US" dirty="0"/>
              <a:t>均方差异相似性、</a:t>
            </a:r>
            <a:r>
              <a:rPr lang="en-US" altLang="zh-CN" dirty="0"/>
              <a:t>Pearson </a:t>
            </a:r>
            <a:r>
              <a:rPr lang="zh-CN" altLang="en-US" dirty="0"/>
              <a:t>相关系数、使用</a:t>
            </a:r>
            <a:r>
              <a:rPr lang="en-US" altLang="zh-CN" dirty="0"/>
              <a:t>baseline</a:t>
            </a:r>
            <a:r>
              <a:rPr lang="zh-CN" altLang="en-US" dirty="0"/>
              <a:t>的</a:t>
            </a:r>
            <a:r>
              <a:rPr lang="en-US" altLang="zh-CN" dirty="0"/>
              <a:t>Pearson </a:t>
            </a:r>
            <a:r>
              <a:rPr lang="zh-CN" altLang="en-US" dirty="0"/>
              <a:t>相关系数</a:t>
            </a:r>
          </a:p>
        </p:txBody>
      </p:sp>
      <p:pic>
        <p:nvPicPr>
          <p:cNvPr id="6" name="图片 5">
            <a:extLst>
              <a:ext uri="{FF2B5EF4-FFF2-40B4-BE49-F238E27FC236}">
                <a16:creationId xmlns:a16="http://schemas.microsoft.com/office/drawing/2014/main" id="{E75E6F99-F9FC-48E3-B034-C1064C893E36}"/>
              </a:ext>
            </a:extLst>
          </p:cNvPr>
          <p:cNvPicPr>
            <a:picLocks noChangeAspect="1"/>
          </p:cNvPicPr>
          <p:nvPr/>
        </p:nvPicPr>
        <p:blipFill>
          <a:blip r:embed="rId4"/>
          <a:stretch>
            <a:fillRect/>
          </a:stretch>
        </p:blipFill>
        <p:spPr>
          <a:xfrm>
            <a:off x="747760" y="2207560"/>
            <a:ext cx="5688551" cy="749003"/>
          </a:xfrm>
          <a:prstGeom prst="rect">
            <a:avLst/>
          </a:prstGeom>
        </p:spPr>
      </p:pic>
      <p:sp>
        <p:nvSpPr>
          <p:cNvPr id="7" name="文本框 6">
            <a:extLst>
              <a:ext uri="{FF2B5EF4-FFF2-40B4-BE49-F238E27FC236}">
                <a16:creationId xmlns:a16="http://schemas.microsoft.com/office/drawing/2014/main" id="{721AC803-1ADF-4E94-BAD3-34B3986D7AF3}"/>
              </a:ext>
            </a:extLst>
          </p:cNvPr>
          <p:cNvSpPr txBox="1"/>
          <p:nvPr/>
        </p:nvSpPr>
        <p:spPr>
          <a:xfrm>
            <a:off x="685121" y="2948779"/>
            <a:ext cx="1873188" cy="369332"/>
          </a:xfrm>
          <a:prstGeom prst="rect">
            <a:avLst/>
          </a:prstGeom>
          <a:noFill/>
        </p:spPr>
        <p:txBody>
          <a:bodyPr wrap="square" rtlCol="0">
            <a:spAutoFit/>
          </a:bodyPr>
          <a:lstStyle/>
          <a:p>
            <a:r>
              <a:rPr lang="en-US" altLang="zh-CN" dirty="0"/>
              <a:t>Result</a:t>
            </a:r>
            <a:r>
              <a:rPr lang="zh-CN" altLang="en-US" dirty="0"/>
              <a:t>：</a:t>
            </a:r>
          </a:p>
        </p:txBody>
      </p:sp>
      <p:pic>
        <p:nvPicPr>
          <p:cNvPr id="9" name="图片 8">
            <a:extLst>
              <a:ext uri="{FF2B5EF4-FFF2-40B4-BE49-F238E27FC236}">
                <a16:creationId xmlns:a16="http://schemas.microsoft.com/office/drawing/2014/main" id="{D01246E6-A853-4F0B-93F1-13808FA06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2722" y="2207559"/>
            <a:ext cx="4095802" cy="4652687"/>
          </a:xfrm>
          <a:prstGeom prst="rect">
            <a:avLst/>
          </a:prstGeom>
        </p:spPr>
      </p:pic>
      <p:pic>
        <p:nvPicPr>
          <p:cNvPr id="10" name="图片 9">
            <a:extLst>
              <a:ext uri="{FF2B5EF4-FFF2-40B4-BE49-F238E27FC236}">
                <a16:creationId xmlns:a16="http://schemas.microsoft.com/office/drawing/2014/main" id="{86361561-103E-4B60-AE4F-5423A605D1E3}"/>
              </a:ext>
            </a:extLst>
          </p:cNvPr>
          <p:cNvPicPr>
            <a:picLocks noChangeAspect="1"/>
          </p:cNvPicPr>
          <p:nvPr/>
        </p:nvPicPr>
        <p:blipFill>
          <a:blip r:embed="rId6"/>
          <a:stretch>
            <a:fillRect/>
          </a:stretch>
        </p:blipFill>
        <p:spPr>
          <a:xfrm>
            <a:off x="747760" y="4533902"/>
            <a:ext cx="6595831" cy="1900200"/>
          </a:xfrm>
          <a:prstGeom prst="rect">
            <a:avLst/>
          </a:prstGeom>
        </p:spPr>
      </p:pic>
      <p:cxnSp>
        <p:nvCxnSpPr>
          <p:cNvPr id="23" name="直接箭头连接符 22">
            <a:extLst>
              <a:ext uri="{FF2B5EF4-FFF2-40B4-BE49-F238E27FC236}">
                <a16:creationId xmlns:a16="http://schemas.microsoft.com/office/drawing/2014/main" id="{69DCAFF2-4A42-4C8F-8A34-5931920F827C}"/>
              </a:ext>
            </a:extLst>
          </p:cNvPr>
          <p:cNvCxnSpPr/>
          <p:nvPr/>
        </p:nvCxnSpPr>
        <p:spPr>
          <a:xfrm flipV="1">
            <a:off x="7031115" y="2618913"/>
            <a:ext cx="514904" cy="33765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5" name="直接箭头连接符 24">
            <a:extLst>
              <a:ext uri="{FF2B5EF4-FFF2-40B4-BE49-F238E27FC236}">
                <a16:creationId xmlns:a16="http://schemas.microsoft.com/office/drawing/2014/main" id="{2354B0BA-372A-4362-9670-13DC2A5D9550}"/>
              </a:ext>
            </a:extLst>
          </p:cNvPr>
          <p:cNvCxnSpPr/>
          <p:nvPr/>
        </p:nvCxnSpPr>
        <p:spPr>
          <a:xfrm flipV="1">
            <a:off x="2352583" y="6116715"/>
            <a:ext cx="976543" cy="585926"/>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35013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4093" y="-100759"/>
            <a:ext cx="12215676" cy="6966838"/>
            <a:chOff x="-14113" y="-101939"/>
            <a:chExt cx="12883014" cy="7347434"/>
          </a:xfrm>
        </p:grpSpPr>
        <p:sp>
          <p:nvSpPr>
            <p:cNvPr id="36" name="矩形 3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37" name="组合 36"/>
            <p:cNvGrpSpPr/>
            <p:nvPr/>
          </p:nvGrpSpPr>
          <p:grpSpPr>
            <a:xfrm>
              <a:off x="-14113" y="-101939"/>
              <a:ext cx="12880639" cy="621920"/>
              <a:chOff x="-14113" y="-101939"/>
              <a:chExt cx="12880639" cy="621920"/>
            </a:xfrm>
          </p:grpSpPr>
          <p:sp>
            <p:nvSpPr>
              <p:cNvPr id="38" name="矩形 37"/>
              <p:cNvSpPr/>
              <p:nvPr/>
            </p:nvSpPr>
            <p:spPr>
              <a:xfrm>
                <a:off x="-14113"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39" name="矩形 38"/>
              <p:cNvSpPr/>
              <p:nvPr/>
            </p:nvSpPr>
            <p:spPr>
              <a:xfrm>
                <a:off x="11130360" y="-3008"/>
                <a:ext cx="1294197" cy="51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0" name="Rectangle 4"/>
              <p:cNvSpPr txBox="1">
                <a:spLocks noChangeArrowheads="1"/>
              </p:cNvSpPr>
              <p:nvPr/>
            </p:nvSpPr>
            <p:spPr bwMode="auto">
              <a:xfrm>
                <a:off x="9249676" y="-101939"/>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算法部署</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搭建数据库</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用户流程</a:t>
                </a:r>
                <a:endParaRPr lang="en-US" altLang="zh-CN"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详细设计</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4" name="Rectangle 4"/>
              <p:cNvSpPr txBox="1">
                <a:spLocks noChangeArrowheads="1"/>
              </p:cNvSpPr>
              <p:nvPr/>
            </p:nvSpPr>
            <p:spPr bwMode="auto">
              <a:xfrm>
                <a:off x="5929694"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构思框架</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pic>
        <p:nvPicPr>
          <p:cNvPr id="3" name="图片 2">
            <a:extLst>
              <a:ext uri="{FF2B5EF4-FFF2-40B4-BE49-F238E27FC236}">
                <a16:creationId xmlns:a16="http://schemas.microsoft.com/office/drawing/2014/main" id="{D0757B79-14FB-4161-B83D-2AEF1C4B30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433" y="582712"/>
            <a:ext cx="4173125" cy="6048812"/>
          </a:xfrm>
          <a:prstGeom prst="rect">
            <a:avLst/>
          </a:prstGeom>
        </p:spPr>
      </p:pic>
      <p:sp>
        <p:nvSpPr>
          <p:cNvPr id="6" name="文本框 5">
            <a:extLst>
              <a:ext uri="{FF2B5EF4-FFF2-40B4-BE49-F238E27FC236}">
                <a16:creationId xmlns:a16="http://schemas.microsoft.com/office/drawing/2014/main" id="{002EE55D-7673-4B9C-9A88-04E429F5A002}"/>
              </a:ext>
            </a:extLst>
          </p:cNvPr>
          <p:cNvSpPr txBox="1"/>
          <p:nvPr/>
        </p:nvSpPr>
        <p:spPr>
          <a:xfrm>
            <a:off x="6161324" y="1046364"/>
            <a:ext cx="5197017" cy="892552"/>
          </a:xfrm>
          <a:prstGeom prst="rect">
            <a:avLst/>
          </a:prstGeom>
          <a:noFill/>
        </p:spPr>
        <p:txBody>
          <a:bodyPr wrap="square" rtlCol="0">
            <a:spAutoFit/>
          </a:bodyPr>
          <a:lstStyle/>
          <a:p>
            <a:r>
              <a:rPr lang="zh-CN" altLang="en-US" sz="2000" b="1" dirty="0">
                <a:solidFill>
                  <a:schemeClr val="tx1">
                    <a:lumMod val="75000"/>
                    <a:lumOff val="25000"/>
                  </a:schemeClr>
                </a:solidFill>
                <a:latin typeface="SF Orson Casual Heavy" panose="00000400000000000000" pitchFamily="2" charset="0"/>
                <a:ea typeface="幼圆" panose="02010509060101010101" pitchFamily="49" charset="-122"/>
                <a:cs typeface="+mn-ea"/>
              </a:rPr>
              <a:t>算法一：热点类别推荐</a:t>
            </a:r>
            <a:endParaRPr lang="en-US" altLang="zh-CN" sz="2000" b="1"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根据用户所选择的电影类别，推荐数据库中该类别下电影均分最高的</a:t>
            </a:r>
            <a:r>
              <a:rPr lang="en-US" altLang="zh-CN" sz="1600" dirty="0">
                <a:solidFill>
                  <a:schemeClr val="bg1">
                    <a:lumMod val="65000"/>
                  </a:schemeClr>
                </a:solidFill>
                <a:latin typeface="微软雅黑" panose="020B0503020204020204" pitchFamily="34" charset="-122"/>
                <a:ea typeface="微软雅黑" panose="020B0503020204020204" pitchFamily="34" charset="-122"/>
              </a:rPr>
              <a:t>top10</a:t>
            </a:r>
            <a:r>
              <a:rPr lang="zh-CN" altLang="en-US" sz="1600" dirty="0">
                <a:solidFill>
                  <a:schemeClr val="bg1">
                    <a:lumMod val="65000"/>
                  </a:schemeClr>
                </a:solidFill>
                <a:latin typeface="微软雅黑" panose="020B0503020204020204" pitchFamily="34" charset="-122"/>
                <a:ea typeface="微软雅黑" panose="020B0503020204020204" pitchFamily="34" charset="-122"/>
              </a:rPr>
              <a:t>。</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5F640093-61B9-4086-82D4-566C0FD5322F}"/>
              </a:ext>
            </a:extLst>
          </p:cNvPr>
          <p:cNvSpPr txBox="1"/>
          <p:nvPr/>
        </p:nvSpPr>
        <p:spPr>
          <a:xfrm>
            <a:off x="6161323" y="2515999"/>
            <a:ext cx="5197017" cy="892552"/>
          </a:xfrm>
          <a:prstGeom prst="rect">
            <a:avLst/>
          </a:prstGeom>
          <a:noFill/>
        </p:spPr>
        <p:txBody>
          <a:bodyPr wrap="square" rtlCol="0">
            <a:spAutoFit/>
          </a:bodyPr>
          <a:lstStyle/>
          <a:p>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rPr>
              <a:t>算法二：推荐和最喜欢的电影最相近的</a:t>
            </a:r>
            <a:r>
              <a:rPr lang="en-US"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rPr>
              <a:t>10</a:t>
            </a:r>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rPr>
              <a:t>个电影</a:t>
            </a:r>
            <a:endParaRPr lang="en-US"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基于电影相似度矩阵，查找最近邻。</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dirty="0"/>
          </a:p>
        </p:txBody>
      </p:sp>
      <p:sp>
        <p:nvSpPr>
          <p:cNvPr id="29" name="文本框 28">
            <a:extLst>
              <a:ext uri="{FF2B5EF4-FFF2-40B4-BE49-F238E27FC236}">
                <a16:creationId xmlns:a16="http://schemas.microsoft.com/office/drawing/2014/main" id="{5460095A-189C-4D59-A5CB-96BB7197C10A}"/>
              </a:ext>
            </a:extLst>
          </p:cNvPr>
          <p:cNvSpPr txBox="1"/>
          <p:nvPr/>
        </p:nvSpPr>
        <p:spPr>
          <a:xfrm>
            <a:off x="6161323" y="3906648"/>
            <a:ext cx="5197017" cy="892552"/>
          </a:xfrm>
          <a:prstGeom prst="rect">
            <a:avLst/>
          </a:prstGeom>
          <a:noFill/>
        </p:spPr>
        <p:txBody>
          <a:bodyPr wrap="square" rtlCol="0">
            <a:spAutoFit/>
          </a:bodyPr>
          <a:lstStyle/>
          <a:p>
            <a:r>
              <a:rPr lang="zh-CN" altLang="en-US" b="1" dirty="0">
                <a:solidFill>
                  <a:schemeClr val="tx1">
                    <a:lumMod val="75000"/>
                    <a:lumOff val="25000"/>
                  </a:schemeClr>
                </a:solidFill>
                <a:latin typeface="SF Orson Casual Heavy" panose="00000400000000000000" pitchFamily="2" charset="0"/>
                <a:ea typeface="幼圆" panose="02010509060101010101" pitchFamily="49" charset="-122"/>
                <a:cs typeface="+mn-ea"/>
              </a:rPr>
              <a:t>算法三：预测新用户对电影集的评分，推荐</a:t>
            </a:r>
            <a:r>
              <a:rPr lang="en-US" altLang="zh-CN" b="1" dirty="0">
                <a:solidFill>
                  <a:schemeClr val="tx1">
                    <a:lumMod val="75000"/>
                    <a:lumOff val="25000"/>
                  </a:schemeClr>
                </a:solidFill>
                <a:latin typeface="SF Orson Casual Heavy" panose="00000400000000000000" pitchFamily="2" charset="0"/>
                <a:ea typeface="幼圆" panose="02010509060101010101" pitchFamily="49" charset="-122"/>
                <a:cs typeface="+mn-ea"/>
              </a:rPr>
              <a:t>top10</a:t>
            </a:r>
          </a:p>
          <a:p>
            <a:r>
              <a:rPr lang="zh-CN" altLang="en-US" sz="1600" dirty="0">
                <a:solidFill>
                  <a:schemeClr val="bg1">
                    <a:lumMod val="65000"/>
                  </a:schemeClr>
                </a:solidFill>
                <a:latin typeface="微软雅黑" panose="020B0503020204020204" pitchFamily="34" charset="-122"/>
                <a:ea typeface="微软雅黑" panose="020B0503020204020204" pitchFamily="34" charset="-122"/>
              </a:rPr>
              <a:t>存在内存开销过大及时间损耗过大的问题。</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endParaRPr lang="zh-CN" altLang="en-US" dirty="0"/>
          </a:p>
        </p:txBody>
      </p:sp>
      <p:sp>
        <p:nvSpPr>
          <p:cNvPr id="30" name="文本框 29">
            <a:extLst>
              <a:ext uri="{FF2B5EF4-FFF2-40B4-BE49-F238E27FC236}">
                <a16:creationId xmlns:a16="http://schemas.microsoft.com/office/drawing/2014/main" id="{2D394020-CB74-414E-9AA4-61D6D6FC8613}"/>
              </a:ext>
            </a:extLst>
          </p:cNvPr>
          <p:cNvSpPr txBox="1"/>
          <p:nvPr/>
        </p:nvSpPr>
        <p:spPr>
          <a:xfrm>
            <a:off x="6161323" y="5096587"/>
            <a:ext cx="5197017" cy="1446550"/>
          </a:xfrm>
          <a:prstGeom prst="rect">
            <a:avLst/>
          </a:prstGeom>
          <a:noFill/>
        </p:spPr>
        <p:txBody>
          <a:bodyPr wrap="square" rtlCol="0">
            <a:spAutoFit/>
          </a:bodyPr>
          <a:lstStyle/>
          <a:p>
            <a:r>
              <a:rPr lang="zh-CN" altLang="en-US" sz="2000" b="1" dirty="0">
                <a:solidFill>
                  <a:schemeClr val="tx1">
                    <a:lumMod val="75000"/>
                    <a:lumOff val="25000"/>
                  </a:schemeClr>
                </a:solidFill>
                <a:latin typeface="SF Orson Casual Heavy" panose="00000400000000000000" pitchFamily="2" charset="0"/>
                <a:ea typeface="幼圆" panose="02010509060101010101" pitchFamily="49" charset="-122"/>
                <a:cs typeface="+mn-ea"/>
              </a:rPr>
              <a:t>组合推荐结果</a:t>
            </a:r>
            <a:endParaRPr lang="en-US" altLang="zh-CN" sz="2000" b="1"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indent="-342900">
              <a:buFont typeface="+mj-lt"/>
              <a:buAutoNum type="arabicPeriod"/>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加权</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indent="-342900">
              <a:buFont typeface="+mj-lt"/>
              <a:buAutoNum type="arabicPeriod"/>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变换</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a:p>
            <a:pPr indent="-342900">
              <a:buFont typeface="+mj-lt"/>
              <a:buAutoNum type="arabicPeriod"/>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混合</a:t>
            </a:r>
          </a:p>
          <a:p>
            <a:endParaRPr lang="zh-CN" altLang="en-US" dirty="0"/>
          </a:p>
        </p:txBody>
      </p:sp>
    </p:spTree>
    <p:extLst>
      <p:ext uri="{BB962C8B-B14F-4D97-AF65-F5344CB8AC3E}">
        <p14:creationId xmlns:p14="http://schemas.microsoft.com/office/powerpoint/2010/main" val="205932165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B4A96125-D4BE-4096-AFB8-BF83E6DABAC8}"/>
              </a:ext>
            </a:extLst>
          </p:cNvPr>
          <p:cNvSpPr/>
          <p:nvPr/>
        </p:nvSpPr>
        <p:spPr>
          <a:xfrm>
            <a:off x="-14513" y="-18253"/>
            <a:ext cx="12871675" cy="725980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1841094" y="3349786"/>
            <a:ext cx="1538884" cy="341825"/>
          </a:xfrm>
          <a:prstGeom prst="rect">
            <a:avLst/>
          </a:prstGeom>
        </p:spPr>
        <p:txBody>
          <a:bodyPr wrap="none" lIns="0" tIns="0" rIns="0" bIns="0">
            <a:spAutoFit/>
          </a:bodyPr>
          <a:lstStyle/>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用户操作界面</a:t>
            </a:r>
            <a:endParaRPr lang="zh-CN" altLang="en-US" sz="1896" b="1" cap="all" dirty="0">
              <a:solidFill>
                <a:schemeClr val="bg1"/>
              </a:solidFill>
              <a:cs typeface="+mn-ea"/>
              <a:sym typeface="+mn-lt"/>
            </a:endParaRP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界面展示</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04</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109730138"/>
      </p:ext>
    </p:extLst>
  </p:cSld>
  <p:clrMapOvr>
    <a:masterClrMapping/>
  </p:clrMapOvr>
  <mc:AlternateContent xmlns:mc="http://schemas.openxmlformats.org/markup-compatibility/2006" xmlns:p14="http://schemas.microsoft.com/office/powerpoint/2010/main">
    <mc:Choice Requires="p14">
      <p:transition spd="slow" p14:dur="1250" advTm="6000">
        <p14:flip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786"/>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rc 3"/>
          <p:cNvSpPr/>
          <p:nvPr/>
        </p:nvSpPr>
        <p:spPr>
          <a:xfrm>
            <a:off x="7622722" y="2959390"/>
            <a:ext cx="7797220" cy="7797220"/>
          </a:xfrm>
          <a:prstGeom prst="arc">
            <a:avLst>
              <a:gd name="adj1" fmla="val 10815889"/>
              <a:gd name="adj2" fmla="val 16771066"/>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界面展示</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85" name="Freeform 19">
            <a:extLst>
              <a:ext uri="{FF2B5EF4-FFF2-40B4-BE49-F238E27FC236}">
                <a16:creationId xmlns:a16="http://schemas.microsoft.com/office/drawing/2014/main" id="{6C909AD7-6726-4172-9343-9BC8399264AE}"/>
              </a:ext>
            </a:extLst>
          </p:cNvPr>
          <p:cNvSpPr>
            <a:spLocks/>
          </p:cNvSpPr>
          <p:nvPr/>
        </p:nvSpPr>
        <p:spPr bwMode="auto">
          <a:xfrm>
            <a:off x="747760" y="803289"/>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7030A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pic>
        <p:nvPicPr>
          <p:cNvPr id="2" name="图片 1">
            <a:extLst>
              <a:ext uri="{FF2B5EF4-FFF2-40B4-BE49-F238E27FC236}">
                <a16:creationId xmlns:a16="http://schemas.microsoft.com/office/drawing/2014/main" id="{655F498C-70C3-4C32-ACBF-0AF88BA2C00C}"/>
              </a:ext>
            </a:extLst>
          </p:cNvPr>
          <p:cNvPicPr>
            <a:picLocks noChangeAspect="1"/>
          </p:cNvPicPr>
          <p:nvPr/>
        </p:nvPicPr>
        <p:blipFill>
          <a:blip r:embed="rId3"/>
          <a:stretch>
            <a:fillRect/>
          </a:stretch>
        </p:blipFill>
        <p:spPr>
          <a:xfrm>
            <a:off x="4667250" y="1581259"/>
            <a:ext cx="2857500" cy="4781550"/>
          </a:xfrm>
          <a:prstGeom prst="rect">
            <a:avLst/>
          </a:prstGeom>
        </p:spPr>
      </p:pic>
      <p:pic>
        <p:nvPicPr>
          <p:cNvPr id="3" name="图片 2">
            <a:extLst>
              <a:ext uri="{FF2B5EF4-FFF2-40B4-BE49-F238E27FC236}">
                <a16:creationId xmlns:a16="http://schemas.microsoft.com/office/drawing/2014/main" id="{59BCC49E-0AEA-4DC8-8395-40D978C92B92}"/>
              </a:ext>
            </a:extLst>
          </p:cNvPr>
          <p:cNvPicPr>
            <a:picLocks noChangeAspect="1"/>
          </p:cNvPicPr>
          <p:nvPr/>
        </p:nvPicPr>
        <p:blipFill>
          <a:blip r:embed="rId4"/>
          <a:stretch>
            <a:fillRect/>
          </a:stretch>
        </p:blipFill>
        <p:spPr>
          <a:xfrm>
            <a:off x="8239010" y="1566309"/>
            <a:ext cx="2905125" cy="4848225"/>
          </a:xfrm>
          <a:prstGeom prst="rect">
            <a:avLst/>
          </a:prstGeom>
        </p:spPr>
      </p:pic>
      <p:pic>
        <p:nvPicPr>
          <p:cNvPr id="8" name="图片 7">
            <a:extLst>
              <a:ext uri="{FF2B5EF4-FFF2-40B4-BE49-F238E27FC236}">
                <a16:creationId xmlns:a16="http://schemas.microsoft.com/office/drawing/2014/main" id="{ABECF2A0-5EE0-4392-9224-4A96FE84EF6F}"/>
              </a:ext>
            </a:extLst>
          </p:cNvPr>
          <p:cNvPicPr>
            <a:picLocks noChangeAspect="1"/>
          </p:cNvPicPr>
          <p:nvPr/>
        </p:nvPicPr>
        <p:blipFill>
          <a:blip r:embed="rId5"/>
          <a:stretch>
            <a:fillRect/>
          </a:stretch>
        </p:blipFill>
        <p:spPr>
          <a:xfrm>
            <a:off x="1105703" y="1594883"/>
            <a:ext cx="2857500" cy="4791075"/>
          </a:xfrm>
          <a:prstGeom prst="rect">
            <a:avLst/>
          </a:prstGeom>
        </p:spPr>
      </p:pic>
    </p:spTree>
    <p:extLst>
      <p:ext uri="{BB962C8B-B14F-4D97-AF65-F5344CB8AC3E}">
        <p14:creationId xmlns:p14="http://schemas.microsoft.com/office/powerpoint/2010/main" val="48283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par>
                                <p:cTn id="12" presetID="49" presetClass="entr" presetSubtype="0" decel="100000" fill="hold" grpId="0" nodeType="with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500" fill="hold"/>
                                        <p:tgtEl>
                                          <p:spTgt spid="85"/>
                                        </p:tgtEl>
                                        <p:attrNameLst>
                                          <p:attrName>ppt_w</p:attrName>
                                        </p:attrNameLst>
                                      </p:cBhvr>
                                      <p:tavLst>
                                        <p:tav tm="0">
                                          <p:val>
                                            <p:fltVal val="0"/>
                                          </p:val>
                                        </p:tav>
                                        <p:tav tm="100000">
                                          <p:val>
                                            <p:strVal val="#ppt_w"/>
                                          </p:val>
                                        </p:tav>
                                      </p:tavLst>
                                    </p:anim>
                                    <p:anim calcmode="lin" valueType="num">
                                      <p:cBhvr>
                                        <p:cTn id="15" dur="500" fill="hold"/>
                                        <p:tgtEl>
                                          <p:spTgt spid="85"/>
                                        </p:tgtEl>
                                        <p:attrNameLst>
                                          <p:attrName>ppt_h</p:attrName>
                                        </p:attrNameLst>
                                      </p:cBhvr>
                                      <p:tavLst>
                                        <p:tav tm="0">
                                          <p:val>
                                            <p:fltVal val="0"/>
                                          </p:val>
                                        </p:tav>
                                        <p:tav tm="100000">
                                          <p:val>
                                            <p:strVal val="#ppt_h"/>
                                          </p:val>
                                        </p:tav>
                                      </p:tavLst>
                                    </p:anim>
                                    <p:anim calcmode="lin" valueType="num">
                                      <p:cBhvr>
                                        <p:cTn id="16" dur="500" fill="hold"/>
                                        <p:tgtEl>
                                          <p:spTgt spid="85"/>
                                        </p:tgtEl>
                                        <p:attrNameLst>
                                          <p:attrName>style.rotation</p:attrName>
                                        </p:attrNameLst>
                                      </p:cBhvr>
                                      <p:tavLst>
                                        <p:tav tm="0">
                                          <p:val>
                                            <p:fltVal val="360"/>
                                          </p:val>
                                        </p:tav>
                                        <p:tav tm="100000">
                                          <p:val>
                                            <p:fltVal val="0"/>
                                          </p:val>
                                        </p:tav>
                                      </p:tavLst>
                                    </p:anim>
                                    <p:animEffect transition="in" filter="fade">
                                      <p:cBhvr>
                                        <p:cTn id="17" dur="500"/>
                                        <p:tgtEl>
                                          <p:spTgt spid="8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rc 3"/>
          <p:cNvSpPr/>
          <p:nvPr/>
        </p:nvSpPr>
        <p:spPr>
          <a:xfrm>
            <a:off x="7622722" y="2959390"/>
            <a:ext cx="7797220" cy="7797220"/>
          </a:xfrm>
          <a:prstGeom prst="arc">
            <a:avLst>
              <a:gd name="adj1" fmla="val 10815889"/>
              <a:gd name="adj2" fmla="val 16771066"/>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界面展示</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85" name="Freeform 19">
            <a:extLst>
              <a:ext uri="{FF2B5EF4-FFF2-40B4-BE49-F238E27FC236}">
                <a16:creationId xmlns:a16="http://schemas.microsoft.com/office/drawing/2014/main" id="{6C909AD7-6726-4172-9343-9BC8399264AE}"/>
              </a:ext>
            </a:extLst>
          </p:cNvPr>
          <p:cNvSpPr>
            <a:spLocks/>
          </p:cNvSpPr>
          <p:nvPr/>
        </p:nvSpPr>
        <p:spPr bwMode="auto">
          <a:xfrm>
            <a:off x="747760" y="803289"/>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7030A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pic>
        <p:nvPicPr>
          <p:cNvPr id="2" name="图片 1">
            <a:extLst>
              <a:ext uri="{FF2B5EF4-FFF2-40B4-BE49-F238E27FC236}">
                <a16:creationId xmlns:a16="http://schemas.microsoft.com/office/drawing/2014/main" id="{F0BB08BF-8AEF-42A2-B38A-33444908EA19}"/>
              </a:ext>
            </a:extLst>
          </p:cNvPr>
          <p:cNvPicPr>
            <a:picLocks noChangeAspect="1"/>
          </p:cNvPicPr>
          <p:nvPr/>
        </p:nvPicPr>
        <p:blipFill>
          <a:blip r:embed="rId3"/>
          <a:stretch>
            <a:fillRect/>
          </a:stretch>
        </p:blipFill>
        <p:spPr>
          <a:xfrm>
            <a:off x="1943305" y="1660350"/>
            <a:ext cx="2895600" cy="4819650"/>
          </a:xfrm>
          <a:prstGeom prst="rect">
            <a:avLst/>
          </a:prstGeom>
        </p:spPr>
      </p:pic>
      <p:pic>
        <p:nvPicPr>
          <p:cNvPr id="3" name="图片 2">
            <a:extLst>
              <a:ext uri="{FF2B5EF4-FFF2-40B4-BE49-F238E27FC236}">
                <a16:creationId xmlns:a16="http://schemas.microsoft.com/office/drawing/2014/main" id="{482C3384-31B6-4226-8EA0-12129C387D7A}"/>
              </a:ext>
            </a:extLst>
          </p:cNvPr>
          <p:cNvPicPr>
            <a:picLocks noChangeAspect="1"/>
          </p:cNvPicPr>
          <p:nvPr/>
        </p:nvPicPr>
        <p:blipFill>
          <a:blip r:embed="rId4"/>
          <a:stretch>
            <a:fillRect/>
          </a:stretch>
        </p:blipFill>
        <p:spPr>
          <a:xfrm>
            <a:off x="5631624" y="1660350"/>
            <a:ext cx="2876550" cy="4810125"/>
          </a:xfrm>
          <a:prstGeom prst="rect">
            <a:avLst/>
          </a:prstGeom>
        </p:spPr>
      </p:pic>
    </p:spTree>
    <p:extLst>
      <p:ext uri="{BB962C8B-B14F-4D97-AF65-F5344CB8AC3E}">
        <p14:creationId xmlns:p14="http://schemas.microsoft.com/office/powerpoint/2010/main" val="22758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par>
                                <p:cTn id="12" presetID="49" presetClass="entr" presetSubtype="0" decel="100000" fill="hold" grpId="0" nodeType="with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500" fill="hold"/>
                                        <p:tgtEl>
                                          <p:spTgt spid="85"/>
                                        </p:tgtEl>
                                        <p:attrNameLst>
                                          <p:attrName>ppt_w</p:attrName>
                                        </p:attrNameLst>
                                      </p:cBhvr>
                                      <p:tavLst>
                                        <p:tav tm="0">
                                          <p:val>
                                            <p:fltVal val="0"/>
                                          </p:val>
                                        </p:tav>
                                        <p:tav tm="100000">
                                          <p:val>
                                            <p:strVal val="#ppt_w"/>
                                          </p:val>
                                        </p:tav>
                                      </p:tavLst>
                                    </p:anim>
                                    <p:anim calcmode="lin" valueType="num">
                                      <p:cBhvr>
                                        <p:cTn id="15" dur="500" fill="hold"/>
                                        <p:tgtEl>
                                          <p:spTgt spid="85"/>
                                        </p:tgtEl>
                                        <p:attrNameLst>
                                          <p:attrName>ppt_h</p:attrName>
                                        </p:attrNameLst>
                                      </p:cBhvr>
                                      <p:tavLst>
                                        <p:tav tm="0">
                                          <p:val>
                                            <p:fltVal val="0"/>
                                          </p:val>
                                        </p:tav>
                                        <p:tav tm="100000">
                                          <p:val>
                                            <p:strVal val="#ppt_h"/>
                                          </p:val>
                                        </p:tav>
                                      </p:tavLst>
                                    </p:anim>
                                    <p:anim calcmode="lin" valueType="num">
                                      <p:cBhvr>
                                        <p:cTn id="16" dur="500" fill="hold"/>
                                        <p:tgtEl>
                                          <p:spTgt spid="85"/>
                                        </p:tgtEl>
                                        <p:attrNameLst>
                                          <p:attrName>style.rotation</p:attrName>
                                        </p:attrNameLst>
                                      </p:cBhvr>
                                      <p:tavLst>
                                        <p:tav tm="0">
                                          <p:val>
                                            <p:fltVal val="360"/>
                                          </p:val>
                                        </p:tav>
                                        <p:tav tm="100000">
                                          <p:val>
                                            <p:fltVal val="0"/>
                                          </p:val>
                                        </p:tav>
                                      </p:tavLst>
                                    </p:anim>
                                    <p:animEffect transition="in" filter="fade">
                                      <p:cBhvr>
                                        <p:cTn id="17" dur="500"/>
                                        <p:tgtEl>
                                          <p:spTgt spid="8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1"/>
          <p:cNvGrpSpPr>
            <a:grpSpLocks/>
          </p:cNvGrpSpPr>
          <p:nvPr/>
        </p:nvGrpSpPr>
        <p:grpSpPr bwMode="auto">
          <a:xfrm>
            <a:off x="362066" y="686111"/>
            <a:ext cx="4697517" cy="980765"/>
            <a:chOff x="3886200" y="188686"/>
            <a:chExt cx="4699000" cy="979713"/>
          </a:xfrm>
          <a:solidFill>
            <a:schemeClr val="accent2"/>
          </a:solidFill>
        </p:grpSpPr>
        <p:sp>
          <p:nvSpPr>
            <p:cNvPr id="12" name="任意多边形 11"/>
            <p:cNvSpPr/>
            <p:nvPr/>
          </p:nvSpPr>
          <p:spPr>
            <a:xfrm>
              <a:off x="3886200" y="188686"/>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sp>
          <p:nvSpPr>
            <p:cNvPr id="14" name="任意多边形 13"/>
            <p:cNvSpPr/>
            <p:nvPr/>
          </p:nvSpPr>
          <p:spPr>
            <a:xfrm>
              <a:off x="4089400" y="283804"/>
              <a:ext cx="4495800" cy="884595"/>
            </a:xfrm>
            <a:custGeom>
              <a:avLst/>
              <a:gdLst>
                <a:gd name="connsiteX0" fmla="*/ 0 w 4495800"/>
                <a:gd name="connsiteY0" fmla="*/ 285750 h 1981200"/>
                <a:gd name="connsiteX1" fmla="*/ 419100 w 4495800"/>
                <a:gd name="connsiteY1" fmla="*/ 1866900 h 1981200"/>
                <a:gd name="connsiteX2" fmla="*/ 4114800 w 4495800"/>
                <a:gd name="connsiteY2" fmla="*/ 1981200 h 1981200"/>
                <a:gd name="connsiteX3" fmla="*/ 4495800 w 4495800"/>
                <a:gd name="connsiteY3" fmla="*/ 0 h 1981200"/>
                <a:gd name="connsiteX4" fmla="*/ 0 w 4495800"/>
                <a:gd name="connsiteY4" fmla="*/ 285750 h 198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5800" h="1981200">
                  <a:moveTo>
                    <a:pt x="0" y="285750"/>
                  </a:moveTo>
                  <a:lnTo>
                    <a:pt x="419100" y="1866900"/>
                  </a:lnTo>
                  <a:lnTo>
                    <a:pt x="4114800" y="1981200"/>
                  </a:lnTo>
                  <a:lnTo>
                    <a:pt x="4495800" y="0"/>
                  </a:lnTo>
                  <a:lnTo>
                    <a:pt x="0" y="28575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方正正中黑简体" panose="02000000000000000000" pitchFamily="2" charset="-122"/>
                  <a:ea typeface="方正正中黑简体" panose="02000000000000000000" pitchFamily="2" charset="-122"/>
                </a:rPr>
                <a:t>目录</a:t>
              </a:r>
              <a:r>
                <a:rPr lang="zh-CN" altLang="en-US" sz="3200" b="1" dirty="0"/>
                <a:t> </a:t>
              </a:r>
              <a:r>
                <a:rPr lang="en-US" altLang="zh-CN" sz="3200" b="1" dirty="0"/>
                <a:t>/</a:t>
              </a:r>
              <a:r>
                <a:rPr lang="en-US" altLang="zh-CN" sz="3034" dirty="0"/>
                <a:t>CONTENTS</a:t>
              </a:r>
              <a:endParaRPr lang="zh-CN" altLang="en-US" sz="3034" dirty="0"/>
            </a:p>
          </p:txBody>
        </p:sp>
      </p:grpSp>
      <p:grpSp>
        <p:nvGrpSpPr>
          <p:cNvPr id="15" name="组合 41"/>
          <p:cNvGrpSpPr>
            <a:grpSpLocks/>
          </p:cNvGrpSpPr>
          <p:nvPr/>
        </p:nvGrpSpPr>
        <p:grpSpPr bwMode="auto">
          <a:xfrm>
            <a:off x="4565434" y="2070076"/>
            <a:ext cx="582022" cy="526982"/>
            <a:chOff x="2727102" y="1805798"/>
            <a:chExt cx="789301" cy="714855"/>
          </a:xfrm>
        </p:grpSpPr>
        <p:grpSp>
          <p:nvGrpSpPr>
            <p:cNvPr id="16" name="组合 35"/>
            <p:cNvGrpSpPr>
              <a:grpSpLocks/>
            </p:cNvGrpSpPr>
            <p:nvPr/>
          </p:nvGrpSpPr>
          <p:grpSpPr bwMode="auto">
            <a:xfrm>
              <a:off x="2727102" y="1809520"/>
              <a:ext cx="789301" cy="711133"/>
              <a:chOff x="3696385" y="1762464"/>
              <a:chExt cx="2543112" cy="2379436"/>
            </a:xfrm>
          </p:grpSpPr>
          <p:sp>
            <p:nvSpPr>
              <p:cNvPr id="18" name="矩形 17"/>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19"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17" name="文本框 39"/>
            <p:cNvSpPr txBox="1">
              <a:spLocks noChangeArrowheads="1"/>
            </p:cNvSpPr>
            <p:nvPr/>
          </p:nvSpPr>
          <p:spPr bwMode="auto">
            <a:xfrm>
              <a:off x="2808819" y="1805798"/>
              <a:ext cx="674341"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01</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20" name="组合 42"/>
          <p:cNvGrpSpPr>
            <a:grpSpLocks/>
          </p:cNvGrpSpPr>
          <p:nvPr/>
        </p:nvGrpSpPr>
        <p:grpSpPr bwMode="auto">
          <a:xfrm>
            <a:off x="5408133" y="2072161"/>
            <a:ext cx="3774368" cy="524898"/>
            <a:chOff x="3859762" y="1809521"/>
            <a:chExt cx="5116559" cy="711133"/>
          </a:xfrm>
        </p:grpSpPr>
        <p:grpSp>
          <p:nvGrpSpPr>
            <p:cNvPr id="21" name="组合 36"/>
            <p:cNvGrpSpPr>
              <a:grpSpLocks/>
            </p:cNvGrpSpPr>
            <p:nvPr/>
          </p:nvGrpSpPr>
          <p:grpSpPr bwMode="auto">
            <a:xfrm>
              <a:off x="3859762" y="1809521"/>
              <a:ext cx="5116559" cy="711133"/>
              <a:chOff x="3856314" y="1762464"/>
              <a:chExt cx="2383183" cy="2379436"/>
            </a:xfrm>
          </p:grpSpPr>
          <p:sp>
            <p:nvSpPr>
              <p:cNvPr id="24" name="矩形 23"/>
              <p:cNvSpPr/>
              <p:nvPr/>
            </p:nvSpPr>
            <p:spPr>
              <a:xfrm>
                <a:off x="3856314" y="1763631"/>
                <a:ext cx="2379486" cy="2378269"/>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sp>
            <p:nvSpPr>
              <p:cNvPr id="25" name="矩形 34"/>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grpSp>
        <p:sp>
          <p:nvSpPr>
            <p:cNvPr id="23" name="矩形 22"/>
            <p:cNvSpPr/>
            <p:nvPr/>
          </p:nvSpPr>
          <p:spPr>
            <a:xfrm>
              <a:off x="5537015" y="1868799"/>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需求分析</a:t>
              </a:r>
            </a:p>
          </p:txBody>
        </p:sp>
      </p:grpSp>
      <p:grpSp>
        <p:nvGrpSpPr>
          <p:cNvPr id="58" name="组合 41"/>
          <p:cNvGrpSpPr>
            <a:grpSpLocks/>
          </p:cNvGrpSpPr>
          <p:nvPr/>
        </p:nvGrpSpPr>
        <p:grpSpPr bwMode="auto">
          <a:xfrm>
            <a:off x="4565434" y="2756310"/>
            <a:ext cx="582022" cy="526982"/>
            <a:chOff x="2727102" y="1805798"/>
            <a:chExt cx="789301" cy="714855"/>
          </a:xfrm>
        </p:grpSpPr>
        <p:grpSp>
          <p:nvGrpSpPr>
            <p:cNvPr id="59" name="组合 35"/>
            <p:cNvGrpSpPr>
              <a:grpSpLocks/>
            </p:cNvGrpSpPr>
            <p:nvPr/>
          </p:nvGrpSpPr>
          <p:grpSpPr bwMode="auto">
            <a:xfrm>
              <a:off x="2727102" y="1809520"/>
              <a:ext cx="789301" cy="711133"/>
              <a:chOff x="3696385" y="1762464"/>
              <a:chExt cx="2543112" cy="2379436"/>
            </a:xfrm>
          </p:grpSpPr>
          <p:sp>
            <p:nvSpPr>
              <p:cNvPr id="61" name="矩形 60"/>
              <p:cNvSpPr/>
              <p:nvPr/>
            </p:nvSpPr>
            <p:spPr>
              <a:xfrm>
                <a:off x="3855008" y="1760639"/>
                <a:ext cx="2379374" cy="2381261"/>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62"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60" name="文本框 39"/>
            <p:cNvSpPr txBox="1">
              <a:spLocks noChangeArrowheads="1"/>
            </p:cNvSpPr>
            <p:nvPr/>
          </p:nvSpPr>
          <p:spPr bwMode="auto">
            <a:xfrm>
              <a:off x="2780560" y="1805798"/>
              <a:ext cx="730862"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02</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63" name="组合 42"/>
          <p:cNvGrpSpPr>
            <a:grpSpLocks/>
          </p:cNvGrpSpPr>
          <p:nvPr/>
        </p:nvGrpSpPr>
        <p:grpSpPr bwMode="auto">
          <a:xfrm>
            <a:off x="5408133" y="2758394"/>
            <a:ext cx="3774368" cy="524898"/>
            <a:chOff x="3859762" y="1809521"/>
            <a:chExt cx="5116559" cy="711133"/>
          </a:xfrm>
        </p:grpSpPr>
        <p:grpSp>
          <p:nvGrpSpPr>
            <p:cNvPr id="64" name="组合 36"/>
            <p:cNvGrpSpPr>
              <a:grpSpLocks/>
            </p:cNvGrpSpPr>
            <p:nvPr/>
          </p:nvGrpSpPr>
          <p:grpSpPr bwMode="auto">
            <a:xfrm>
              <a:off x="3859762" y="1809521"/>
              <a:ext cx="5116559" cy="711133"/>
              <a:chOff x="3856314" y="1762464"/>
              <a:chExt cx="2383183" cy="2379436"/>
            </a:xfrm>
          </p:grpSpPr>
          <p:sp>
            <p:nvSpPr>
              <p:cNvPr id="66" name="矩形 65"/>
              <p:cNvSpPr/>
              <p:nvPr/>
            </p:nvSpPr>
            <p:spPr>
              <a:xfrm>
                <a:off x="3856314" y="1763631"/>
                <a:ext cx="2379486" cy="2378269"/>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67" name="矩形 34"/>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65" name="矩形 64"/>
            <p:cNvSpPr/>
            <p:nvPr/>
          </p:nvSpPr>
          <p:spPr>
            <a:xfrm>
              <a:off x="5497918" y="1868800"/>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概要设计</a:t>
              </a:r>
            </a:p>
          </p:txBody>
        </p:sp>
      </p:grpSp>
      <p:grpSp>
        <p:nvGrpSpPr>
          <p:cNvPr id="68" name="组合 41"/>
          <p:cNvGrpSpPr>
            <a:grpSpLocks/>
          </p:cNvGrpSpPr>
          <p:nvPr/>
        </p:nvGrpSpPr>
        <p:grpSpPr bwMode="auto">
          <a:xfrm>
            <a:off x="4565434" y="3460601"/>
            <a:ext cx="583156" cy="526982"/>
            <a:chOff x="2727102" y="1805798"/>
            <a:chExt cx="790839" cy="714855"/>
          </a:xfrm>
        </p:grpSpPr>
        <p:grpSp>
          <p:nvGrpSpPr>
            <p:cNvPr id="69" name="组合 35"/>
            <p:cNvGrpSpPr>
              <a:grpSpLocks/>
            </p:cNvGrpSpPr>
            <p:nvPr/>
          </p:nvGrpSpPr>
          <p:grpSpPr bwMode="auto">
            <a:xfrm>
              <a:off x="2727102" y="1809520"/>
              <a:ext cx="789301" cy="711133"/>
              <a:chOff x="3696385" y="1762464"/>
              <a:chExt cx="2543112" cy="2379436"/>
            </a:xfrm>
          </p:grpSpPr>
          <p:sp>
            <p:nvSpPr>
              <p:cNvPr id="71" name="矩形 70"/>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72"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70" name="文本框 39"/>
            <p:cNvSpPr txBox="1">
              <a:spLocks noChangeArrowheads="1"/>
            </p:cNvSpPr>
            <p:nvPr/>
          </p:nvSpPr>
          <p:spPr bwMode="auto">
            <a:xfrm>
              <a:off x="2774035" y="1805798"/>
              <a:ext cx="743906"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03</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73" name="组合 42"/>
          <p:cNvGrpSpPr>
            <a:grpSpLocks/>
          </p:cNvGrpSpPr>
          <p:nvPr/>
        </p:nvGrpSpPr>
        <p:grpSpPr bwMode="auto">
          <a:xfrm>
            <a:off x="5408133" y="3462686"/>
            <a:ext cx="3774368" cy="524898"/>
            <a:chOff x="3859762" y="1809521"/>
            <a:chExt cx="5116559" cy="711133"/>
          </a:xfrm>
        </p:grpSpPr>
        <p:grpSp>
          <p:nvGrpSpPr>
            <p:cNvPr id="74" name="组合 36"/>
            <p:cNvGrpSpPr>
              <a:grpSpLocks/>
            </p:cNvGrpSpPr>
            <p:nvPr/>
          </p:nvGrpSpPr>
          <p:grpSpPr bwMode="auto">
            <a:xfrm>
              <a:off x="3859762" y="1809521"/>
              <a:ext cx="5116559" cy="711133"/>
              <a:chOff x="3856314" y="1762464"/>
              <a:chExt cx="2383183" cy="2379436"/>
            </a:xfrm>
          </p:grpSpPr>
          <p:sp>
            <p:nvSpPr>
              <p:cNvPr id="76" name="矩形 75"/>
              <p:cNvSpPr/>
              <p:nvPr/>
            </p:nvSpPr>
            <p:spPr>
              <a:xfrm>
                <a:off x="3856314" y="1763631"/>
                <a:ext cx="2379486" cy="2378269"/>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77" name="矩形 34"/>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grpSp>
        <p:sp>
          <p:nvSpPr>
            <p:cNvPr id="75" name="矩形 74"/>
            <p:cNvSpPr/>
            <p:nvPr/>
          </p:nvSpPr>
          <p:spPr>
            <a:xfrm>
              <a:off x="5497918" y="1868800"/>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详细设计</a:t>
              </a:r>
            </a:p>
          </p:txBody>
        </p:sp>
      </p:grpSp>
      <p:grpSp>
        <p:nvGrpSpPr>
          <p:cNvPr id="78" name="组合 41"/>
          <p:cNvGrpSpPr>
            <a:grpSpLocks/>
          </p:cNvGrpSpPr>
          <p:nvPr/>
        </p:nvGrpSpPr>
        <p:grpSpPr bwMode="auto">
          <a:xfrm>
            <a:off x="4565434" y="4201010"/>
            <a:ext cx="582022" cy="526982"/>
            <a:chOff x="2727102" y="1805798"/>
            <a:chExt cx="789301" cy="714855"/>
          </a:xfrm>
        </p:grpSpPr>
        <p:grpSp>
          <p:nvGrpSpPr>
            <p:cNvPr id="79" name="组合 35"/>
            <p:cNvGrpSpPr>
              <a:grpSpLocks/>
            </p:cNvGrpSpPr>
            <p:nvPr/>
          </p:nvGrpSpPr>
          <p:grpSpPr bwMode="auto">
            <a:xfrm>
              <a:off x="2727102" y="1809520"/>
              <a:ext cx="789301" cy="711133"/>
              <a:chOff x="3696385" y="1762464"/>
              <a:chExt cx="2543112" cy="2379436"/>
            </a:xfrm>
          </p:grpSpPr>
          <p:sp>
            <p:nvSpPr>
              <p:cNvPr id="81" name="矩形 80"/>
              <p:cNvSpPr/>
              <p:nvPr/>
            </p:nvSpPr>
            <p:spPr>
              <a:xfrm>
                <a:off x="3855008" y="1760639"/>
                <a:ext cx="2379374" cy="2381261"/>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82" name="矩形 34"/>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80" name="文本框 39"/>
            <p:cNvSpPr txBox="1">
              <a:spLocks noChangeArrowheads="1"/>
            </p:cNvSpPr>
            <p:nvPr/>
          </p:nvSpPr>
          <p:spPr bwMode="auto">
            <a:xfrm>
              <a:off x="2781647" y="1805798"/>
              <a:ext cx="728690"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04</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83" name="组合 42"/>
          <p:cNvGrpSpPr>
            <a:grpSpLocks/>
          </p:cNvGrpSpPr>
          <p:nvPr/>
        </p:nvGrpSpPr>
        <p:grpSpPr bwMode="auto">
          <a:xfrm>
            <a:off x="5408133" y="4203094"/>
            <a:ext cx="3774368" cy="524898"/>
            <a:chOff x="3859762" y="1809521"/>
            <a:chExt cx="5116559" cy="711133"/>
          </a:xfrm>
        </p:grpSpPr>
        <p:grpSp>
          <p:nvGrpSpPr>
            <p:cNvPr id="84" name="组合 36"/>
            <p:cNvGrpSpPr>
              <a:grpSpLocks/>
            </p:cNvGrpSpPr>
            <p:nvPr/>
          </p:nvGrpSpPr>
          <p:grpSpPr bwMode="auto">
            <a:xfrm>
              <a:off x="3859762" y="1809521"/>
              <a:ext cx="5116559" cy="711133"/>
              <a:chOff x="3856314" y="1762464"/>
              <a:chExt cx="2383183" cy="2379436"/>
            </a:xfrm>
          </p:grpSpPr>
          <p:sp>
            <p:nvSpPr>
              <p:cNvPr id="86" name="矩形 85"/>
              <p:cNvSpPr/>
              <p:nvPr/>
            </p:nvSpPr>
            <p:spPr>
              <a:xfrm>
                <a:off x="3856314" y="1763631"/>
                <a:ext cx="2379486" cy="2378269"/>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sp>
            <p:nvSpPr>
              <p:cNvPr id="87" name="矩形 34"/>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grpSp>
        <p:sp>
          <p:nvSpPr>
            <p:cNvPr id="85" name="矩形 84"/>
            <p:cNvSpPr/>
            <p:nvPr/>
          </p:nvSpPr>
          <p:spPr>
            <a:xfrm>
              <a:off x="5497918" y="1868800"/>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界面展示</a:t>
              </a:r>
            </a:p>
          </p:txBody>
        </p:sp>
      </p:grpSp>
      <p:grpSp>
        <p:nvGrpSpPr>
          <p:cNvPr id="55" name="组合 41">
            <a:extLst>
              <a:ext uri="{FF2B5EF4-FFF2-40B4-BE49-F238E27FC236}">
                <a16:creationId xmlns:a16="http://schemas.microsoft.com/office/drawing/2014/main" id="{363617B1-ABA5-46F0-972A-06F670FB5848}"/>
              </a:ext>
            </a:extLst>
          </p:cNvPr>
          <p:cNvGrpSpPr>
            <a:grpSpLocks/>
          </p:cNvGrpSpPr>
          <p:nvPr/>
        </p:nvGrpSpPr>
        <p:grpSpPr bwMode="auto">
          <a:xfrm>
            <a:off x="4558989" y="5644778"/>
            <a:ext cx="584761" cy="526982"/>
            <a:chOff x="2727102" y="1805798"/>
            <a:chExt cx="793016" cy="714855"/>
          </a:xfrm>
        </p:grpSpPr>
        <p:grpSp>
          <p:nvGrpSpPr>
            <p:cNvPr id="56" name="组合 35">
              <a:extLst>
                <a:ext uri="{FF2B5EF4-FFF2-40B4-BE49-F238E27FC236}">
                  <a16:creationId xmlns:a16="http://schemas.microsoft.com/office/drawing/2014/main" id="{19DDB240-C0D7-4BE1-9DA1-97FB1555A2A9}"/>
                </a:ext>
              </a:extLst>
            </p:cNvPr>
            <p:cNvGrpSpPr>
              <a:grpSpLocks/>
            </p:cNvGrpSpPr>
            <p:nvPr/>
          </p:nvGrpSpPr>
          <p:grpSpPr bwMode="auto">
            <a:xfrm>
              <a:off x="2727102" y="1809520"/>
              <a:ext cx="789301" cy="711133"/>
              <a:chOff x="3696385" y="1762464"/>
              <a:chExt cx="2543112" cy="2379436"/>
            </a:xfrm>
          </p:grpSpPr>
          <p:sp>
            <p:nvSpPr>
              <p:cNvPr id="88" name="矩形 87">
                <a:extLst>
                  <a:ext uri="{FF2B5EF4-FFF2-40B4-BE49-F238E27FC236}">
                    <a16:creationId xmlns:a16="http://schemas.microsoft.com/office/drawing/2014/main" id="{30406A1B-AEC2-4496-8326-5F4459890AC2}"/>
                  </a:ext>
                </a:extLst>
              </p:cNvPr>
              <p:cNvSpPr/>
              <p:nvPr/>
            </p:nvSpPr>
            <p:spPr>
              <a:xfrm>
                <a:off x="3855008" y="1760639"/>
                <a:ext cx="2379374" cy="2381261"/>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89" name="矩形 34">
                <a:extLst>
                  <a:ext uri="{FF2B5EF4-FFF2-40B4-BE49-F238E27FC236}">
                    <a16:creationId xmlns:a16="http://schemas.microsoft.com/office/drawing/2014/main" id="{F7AEBA7C-728A-4549-9A40-878151C32BBC}"/>
                  </a:ext>
                </a:extLst>
              </p:cNvPr>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57" name="文本框 39">
              <a:extLst>
                <a:ext uri="{FF2B5EF4-FFF2-40B4-BE49-F238E27FC236}">
                  <a16:creationId xmlns:a16="http://schemas.microsoft.com/office/drawing/2014/main" id="{D3B0678A-728F-4675-A063-A74CAE9C7FC2}"/>
                </a:ext>
              </a:extLst>
            </p:cNvPr>
            <p:cNvSpPr txBox="1">
              <a:spLocks noChangeArrowheads="1"/>
            </p:cNvSpPr>
            <p:nvPr/>
          </p:nvSpPr>
          <p:spPr bwMode="auto">
            <a:xfrm>
              <a:off x="2771865" y="1805798"/>
              <a:ext cx="748253"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06</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90" name="组合 42">
            <a:extLst>
              <a:ext uri="{FF2B5EF4-FFF2-40B4-BE49-F238E27FC236}">
                <a16:creationId xmlns:a16="http://schemas.microsoft.com/office/drawing/2014/main" id="{9F358D16-F5F0-4B70-ACDB-0A9FE35828BB}"/>
              </a:ext>
            </a:extLst>
          </p:cNvPr>
          <p:cNvGrpSpPr>
            <a:grpSpLocks/>
          </p:cNvGrpSpPr>
          <p:nvPr/>
        </p:nvGrpSpPr>
        <p:grpSpPr bwMode="auto">
          <a:xfrm>
            <a:off x="5396423" y="5646991"/>
            <a:ext cx="3774368" cy="524898"/>
            <a:chOff x="3859762" y="1809521"/>
            <a:chExt cx="5116559" cy="711133"/>
          </a:xfrm>
        </p:grpSpPr>
        <p:grpSp>
          <p:nvGrpSpPr>
            <p:cNvPr id="91" name="组合 36">
              <a:extLst>
                <a:ext uri="{FF2B5EF4-FFF2-40B4-BE49-F238E27FC236}">
                  <a16:creationId xmlns:a16="http://schemas.microsoft.com/office/drawing/2014/main" id="{0C2443AA-3BED-45F6-9D75-203DEFB8CCA3}"/>
                </a:ext>
              </a:extLst>
            </p:cNvPr>
            <p:cNvGrpSpPr>
              <a:grpSpLocks/>
            </p:cNvGrpSpPr>
            <p:nvPr/>
          </p:nvGrpSpPr>
          <p:grpSpPr bwMode="auto">
            <a:xfrm>
              <a:off x="3859762" y="1809521"/>
              <a:ext cx="5116559" cy="711133"/>
              <a:chOff x="3856314" y="1762464"/>
              <a:chExt cx="2383183" cy="2379436"/>
            </a:xfrm>
          </p:grpSpPr>
          <p:sp>
            <p:nvSpPr>
              <p:cNvPr id="93" name="矩形 92">
                <a:extLst>
                  <a:ext uri="{FF2B5EF4-FFF2-40B4-BE49-F238E27FC236}">
                    <a16:creationId xmlns:a16="http://schemas.microsoft.com/office/drawing/2014/main" id="{5EDC5995-99C9-438A-96AE-AB4218FF0873}"/>
                  </a:ext>
                </a:extLst>
              </p:cNvPr>
              <p:cNvSpPr/>
              <p:nvPr/>
            </p:nvSpPr>
            <p:spPr>
              <a:xfrm>
                <a:off x="3856314" y="1763631"/>
                <a:ext cx="2379486" cy="2378269"/>
              </a:xfrm>
              <a:prstGeom prst="rect">
                <a:avLst/>
              </a:prstGeom>
              <a:solidFill>
                <a:schemeClr val="accent1">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94" name="矩形 34">
                <a:extLst>
                  <a:ext uri="{FF2B5EF4-FFF2-40B4-BE49-F238E27FC236}">
                    <a16:creationId xmlns:a16="http://schemas.microsoft.com/office/drawing/2014/main" id="{7766E81F-075B-4B14-96A0-A08B533CE1D0}"/>
                  </a:ext>
                </a:extLst>
              </p:cNvPr>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92" name="矩形 91">
              <a:extLst>
                <a:ext uri="{FF2B5EF4-FFF2-40B4-BE49-F238E27FC236}">
                  <a16:creationId xmlns:a16="http://schemas.microsoft.com/office/drawing/2014/main" id="{4A770FC9-3BF5-441A-A707-9D9181B23054}"/>
                </a:ext>
              </a:extLst>
            </p:cNvPr>
            <p:cNvSpPr/>
            <p:nvPr/>
          </p:nvSpPr>
          <p:spPr>
            <a:xfrm>
              <a:off x="5497918" y="1868800"/>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未来工作</a:t>
              </a:r>
            </a:p>
          </p:txBody>
        </p:sp>
      </p:grpSp>
      <p:grpSp>
        <p:nvGrpSpPr>
          <p:cNvPr id="95" name="组合 41">
            <a:extLst>
              <a:ext uri="{FF2B5EF4-FFF2-40B4-BE49-F238E27FC236}">
                <a16:creationId xmlns:a16="http://schemas.microsoft.com/office/drawing/2014/main" id="{0827CC1B-C5A1-49A2-B951-0CC219C0D647}"/>
              </a:ext>
            </a:extLst>
          </p:cNvPr>
          <p:cNvGrpSpPr>
            <a:grpSpLocks/>
          </p:cNvGrpSpPr>
          <p:nvPr/>
        </p:nvGrpSpPr>
        <p:grpSpPr bwMode="auto">
          <a:xfrm>
            <a:off x="4558422" y="4917685"/>
            <a:ext cx="583958" cy="526982"/>
            <a:chOff x="2727102" y="1805798"/>
            <a:chExt cx="791927" cy="714855"/>
          </a:xfrm>
        </p:grpSpPr>
        <p:grpSp>
          <p:nvGrpSpPr>
            <p:cNvPr id="96" name="组合 35">
              <a:extLst>
                <a:ext uri="{FF2B5EF4-FFF2-40B4-BE49-F238E27FC236}">
                  <a16:creationId xmlns:a16="http://schemas.microsoft.com/office/drawing/2014/main" id="{C1766102-3068-432A-9886-342B7C67B064}"/>
                </a:ext>
              </a:extLst>
            </p:cNvPr>
            <p:cNvGrpSpPr>
              <a:grpSpLocks/>
            </p:cNvGrpSpPr>
            <p:nvPr/>
          </p:nvGrpSpPr>
          <p:grpSpPr bwMode="auto">
            <a:xfrm>
              <a:off x="2727102" y="1809520"/>
              <a:ext cx="789301" cy="711133"/>
              <a:chOff x="3696385" y="1762464"/>
              <a:chExt cx="2543112" cy="2379436"/>
            </a:xfrm>
          </p:grpSpPr>
          <p:sp>
            <p:nvSpPr>
              <p:cNvPr id="98" name="矩形 97">
                <a:extLst>
                  <a:ext uri="{FF2B5EF4-FFF2-40B4-BE49-F238E27FC236}">
                    <a16:creationId xmlns:a16="http://schemas.microsoft.com/office/drawing/2014/main" id="{07D439EB-194A-4B8C-AC10-79513302CEFE}"/>
                  </a:ext>
                </a:extLst>
              </p:cNvPr>
              <p:cNvSpPr/>
              <p:nvPr/>
            </p:nvSpPr>
            <p:spPr>
              <a:xfrm>
                <a:off x="3855008" y="1760639"/>
                <a:ext cx="2379374" cy="2381261"/>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99" name="矩形 34">
                <a:extLst>
                  <a:ext uri="{FF2B5EF4-FFF2-40B4-BE49-F238E27FC236}">
                    <a16:creationId xmlns:a16="http://schemas.microsoft.com/office/drawing/2014/main" id="{91554843-83DF-460D-A582-56DF878FA9FC}"/>
                  </a:ext>
                </a:extLst>
              </p:cNvPr>
              <p:cNvSpPr/>
              <p:nvPr/>
            </p:nvSpPr>
            <p:spPr>
              <a:xfrm>
                <a:off x="3696385" y="1803162"/>
                <a:ext cx="2543112" cy="1041802"/>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716" h="371837">
                    <a:moveTo>
                      <a:pt x="45292" y="0"/>
                    </a:moveTo>
                    <a:lnTo>
                      <a:pt x="703716" y="0"/>
                    </a:lnTo>
                    <a:lnTo>
                      <a:pt x="703716" y="286509"/>
                    </a:lnTo>
                    <a:cubicBezTo>
                      <a:pt x="458841" y="527809"/>
                      <a:pt x="219475" y="180681"/>
                      <a:pt x="0" y="180681"/>
                    </a:cubicBezTo>
                    <a:lnTo>
                      <a:pt x="45292" y="0"/>
                    </a:ln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grpSp>
        <p:sp>
          <p:nvSpPr>
            <p:cNvPr id="97" name="文本框 39">
              <a:extLst>
                <a:ext uri="{FF2B5EF4-FFF2-40B4-BE49-F238E27FC236}">
                  <a16:creationId xmlns:a16="http://schemas.microsoft.com/office/drawing/2014/main" id="{C1DC491D-4CCA-431A-A8D5-B182C6C4F5A5}"/>
                </a:ext>
              </a:extLst>
            </p:cNvPr>
            <p:cNvSpPr txBox="1">
              <a:spLocks noChangeArrowheads="1"/>
            </p:cNvSpPr>
            <p:nvPr/>
          </p:nvSpPr>
          <p:spPr bwMode="auto">
            <a:xfrm>
              <a:off x="2772949" y="1805798"/>
              <a:ext cx="746080" cy="67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en-US" altLang="zh-CN" sz="2655" dirty="0">
                  <a:solidFill>
                    <a:schemeClr val="bg1"/>
                  </a:solidFill>
                  <a:latin typeface="Impact" panose="020B0806030902050204" pitchFamily="34" charset="0"/>
                  <a:ea typeface="时尚中黑简体" pitchFamily="2" charset="-122"/>
                  <a:cs typeface="Arial" panose="020B0604020202020204" pitchFamily="34" charset="0"/>
                </a:rPr>
                <a:t>05</a:t>
              </a:r>
              <a:endParaRPr lang="zh-CN" altLang="en-US" sz="2655" dirty="0">
                <a:solidFill>
                  <a:schemeClr val="bg1"/>
                </a:solidFill>
                <a:latin typeface="Impact" panose="020B0806030902050204" pitchFamily="34" charset="0"/>
                <a:ea typeface="时尚中黑简体" pitchFamily="2" charset="-122"/>
                <a:cs typeface="Arial" panose="020B0604020202020204" pitchFamily="34" charset="0"/>
              </a:endParaRPr>
            </a:p>
          </p:txBody>
        </p:sp>
      </p:grpSp>
      <p:grpSp>
        <p:nvGrpSpPr>
          <p:cNvPr id="100" name="组合 42">
            <a:extLst>
              <a:ext uri="{FF2B5EF4-FFF2-40B4-BE49-F238E27FC236}">
                <a16:creationId xmlns:a16="http://schemas.microsoft.com/office/drawing/2014/main" id="{8C9E20B3-6C11-482C-AB1E-FE123EE18AA2}"/>
              </a:ext>
            </a:extLst>
          </p:cNvPr>
          <p:cNvGrpSpPr>
            <a:grpSpLocks/>
          </p:cNvGrpSpPr>
          <p:nvPr/>
        </p:nvGrpSpPr>
        <p:grpSpPr bwMode="auto">
          <a:xfrm>
            <a:off x="5390568" y="4925171"/>
            <a:ext cx="3774368" cy="524898"/>
            <a:chOff x="3859762" y="1809521"/>
            <a:chExt cx="5116559" cy="711133"/>
          </a:xfrm>
        </p:grpSpPr>
        <p:grpSp>
          <p:nvGrpSpPr>
            <p:cNvPr id="101" name="组合 36">
              <a:extLst>
                <a:ext uri="{FF2B5EF4-FFF2-40B4-BE49-F238E27FC236}">
                  <a16:creationId xmlns:a16="http://schemas.microsoft.com/office/drawing/2014/main" id="{B200A31B-745C-4AB7-94FB-099DEB7C75AF}"/>
                </a:ext>
              </a:extLst>
            </p:cNvPr>
            <p:cNvGrpSpPr>
              <a:grpSpLocks/>
            </p:cNvGrpSpPr>
            <p:nvPr/>
          </p:nvGrpSpPr>
          <p:grpSpPr bwMode="auto">
            <a:xfrm>
              <a:off x="3859762" y="1809521"/>
              <a:ext cx="5116559" cy="711133"/>
              <a:chOff x="3856314" y="1762464"/>
              <a:chExt cx="2383183" cy="2379436"/>
            </a:xfrm>
          </p:grpSpPr>
          <p:sp>
            <p:nvSpPr>
              <p:cNvPr id="103" name="矩形 102">
                <a:extLst>
                  <a:ext uri="{FF2B5EF4-FFF2-40B4-BE49-F238E27FC236}">
                    <a16:creationId xmlns:a16="http://schemas.microsoft.com/office/drawing/2014/main" id="{E559A2DD-F582-417A-B89F-39D514D337AE}"/>
                  </a:ext>
                </a:extLst>
              </p:cNvPr>
              <p:cNvSpPr/>
              <p:nvPr/>
            </p:nvSpPr>
            <p:spPr>
              <a:xfrm>
                <a:off x="3856314" y="1763631"/>
                <a:ext cx="2379486" cy="2378269"/>
              </a:xfrm>
              <a:prstGeom prst="rect">
                <a:avLst/>
              </a:prstGeom>
              <a:solidFill>
                <a:schemeClr val="accent2">
                  <a:alpha val="89000"/>
                </a:schemeClr>
              </a:solidFill>
              <a:ln w="9525">
                <a:solidFill>
                  <a:schemeClr val="bg1"/>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p>
            </p:txBody>
          </p:sp>
          <p:sp>
            <p:nvSpPr>
              <p:cNvPr id="104" name="矩形 34">
                <a:extLst>
                  <a:ext uri="{FF2B5EF4-FFF2-40B4-BE49-F238E27FC236}">
                    <a16:creationId xmlns:a16="http://schemas.microsoft.com/office/drawing/2014/main" id="{C0F1FA0D-CC1C-492D-B073-3EB843601F07}"/>
                  </a:ext>
                </a:extLst>
              </p:cNvPr>
              <p:cNvSpPr/>
              <p:nvPr/>
            </p:nvSpPr>
            <p:spPr>
              <a:xfrm>
                <a:off x="3860011" y="1806100"/>
                <a:ext cx="2379486" cy="1576663"/>
              </a:xfrm>
              <a:custGeom>
                <a:avLst/>
                <a:gdLst>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286509"/>
                  <a:gd name="connsiteX1" fmla="*/ 658424 w 658424"/>
                  <a:gd name="connsiteY1" fmla="*/ 0 h 286509"/>
                  <a:gd name="connsiteX2" fmla="*/ 658424 w 658424"/>
                  <a:gd name="connsiteY2" fmla="*/ 286509 h 286509"/>
                  <a:gd name="connsiteX3" fmla="*/ 0 w 658424"/>
                  <a:gd name="connsiteY3" fmla="*/ 286509 h 286509"/>
                  <a:gd name="connsiteX4" fmla="*/ 0 w 658424"/>
                  <a:gd name="connsiteY4" fmla="*/ 0 h 286509"/>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410686"/>
                  <a:gd name="connsiteX1" fmla="*/ 658424 w 658424"/>
                  <a:gd name="connsiteY1" fmla="*/ 0 h 410686"/>
                  <a:gd name="connsiteX2" fmla="*/ 658424 w 658424"/>
                  <a:gd name="connsiteY2" fmla="*/ 286509 h 410686"/>
                  <a:gd name="connsiteX3" fmla="*/ 0 w 658424"/>
                  <a:gd name="connsiteY3" fmla="*/ 286509 h 410686"/>
                  <a:gd name="connsiteX4" fmla="*/ 0 w 658424"/>
                  <a:gd name="connsiteY4" fmla="*/ 0 h 410686"/>
                  <a:gd name="connsiteX0" fmla="*/ 0 w 658424"/>
                  <a:gd name="connsiteY0" fmla="*/ 0 h 393753"/>
                  <a:gd name="connsiteX1" fmla="*/ 658424 w 658424"/>
                  <a:gd name="connsiteY1" fmla="*/ 0 h 393753"/>
                  <a:gd name="connsiteX2" fmla="*/ 658424 w 658424"/>
                  <a:gd name="connsiteY2" fmla="*/ 286509 h 393753"/>
                  <a:gd name="connsiteX3" fmla="*/ 0 w 658424"/>
                  <a:gd name="connsiteY3" fmla="*/ 286509 h 393753"/>
                  <a:gd name="connsiteX4" fmla="*/ 0 w 658424"/>
                  <a:gd name="connsiteY4" fmla="*/ 0 h 393753"/>
                  <a:gd name="connsiteX0" fmla="*/ 45292 w 703716"/>
                  <a:gd name="connsiteY0" fmla="*/ 0 h 371837"/>
                  <a:gd name="connsiteX1" fmla="*/ 703716 w 703716"/>
                  <a:gd name="connsiteY1" fmla="*/ 0 h 371837"/>
                  <a:gd name="connsiteX2" fmla="*/ 703716 w 703716"/>
                  <a:gd name="connsiteY2" fmla="*/ 286509 h 371837"/>
                  <a:gd name="connsiteX3" fmla="*/ 0 w 703716"/>
                  <a:gd name="connsiteY3" fmla="*/ 180681 h 371837"/>
                  <a:gd name="connsiteX4" fmla="*/ 45292 w 703716"/>
                  <a:gd name="connsiteY4" fmla="*/ 0 h 371837"/>
                  <a:gd name="connsiteX0" fmla="*/ 45292 w 703716"/>
                  <a:gd name="connsiteY0" fmla="*/ 0 h 525639"/>
                  <a:gd name="connsiteX1" fmla="*/ 703716 w 703716"/>
                  <a:gd name="connsiteY1" fmla="*/ 0 h 525639"/>
                  <a:gd name="connsiteX2" fmla="*/ 703716 w 703716"/>
                  <a:gd name="connsiteY2" fmla="*/ 286509 h 525639"/>
                  <a:gd name="connsiteX3" fmla="*/ 0 w 703716"/>
                  <a:gd name="connsiteY3" fmla="*/ 180681 h 525639"/>
                  <a:gd name="connsiteX4" fmla="*/ 45292 w 703716"/>
                  <a:gd name="connsiteY4" fmla="*/ 0 h 525639"/>
                  <a:gd name="connsiteX0" fmla="*/ 45292 w 703716"/>
                  <a:gd name="connsiteY0" fmla="*/ 0 h 286509"/>
                  <a:gd name="connsiteX1" fmla="*/ 703716 w 703716"/>
                  <a:gd name="connsiteY1" fmla="*/ 0 h 286509"/>
                  <a:gd name="connsiteX2" fmla="*/ 703716 w 703716"/>
                  <a:gd name="connsiteY2" fmla="*/ 286509 h 286509"/>
                  <a:gd name="connsiteX3" fmla="*/ 0 w 703716"/>
                  <a:gd name="connsiteY3" fmla="*/ 180681 h 286509"/>
                  <a:gd name="connsiteX4" fmla="*/ 45292 w 703716"/>
                  <a:gd name="connsiteY4" fmla="*/ 0 h 286509"/>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4648"/>
                  <a:gd name="connsiteX1" fmla="*/ 658424 w 658424"/>
                  <a:gd name="connsiteY1" fmla="*/ 0 h 474648"/>
                  <a:gd name="connsiteX2" fmla="*/ 658424 w 658424"/>
                  <a:gd name="connsiteY2" fmla="*/ 286509 h 474648"/>
                  <a:gd name="connsiteX3" fmla="*/ 2177 w 658424"/>
                  <a:gd name="connsiteY3" fmla="*/ 474648 h 474648"/>
                  <a:gd name="connsiteX4" fmla="*/ 0 w 658424"/>
                  <a:gd name="connsiteY4" fmla="*/ 0 h 474648"/>
                  <a:gd name="connsiteX0" fmla="*/ 0 w 658424"/>
                  <a:gd name="connsiteY0" fmla="*/ 0 h 478579"/>
                  <a:gd name="connsiteX1" fmla="*/ 658424 w 658424"/>
                  <a:gd name="connsiteY1" fmla="*/ 0 h 478579"/>
                  <a:gd name="connsiteX2" fmla="*/ 658424 w 658424"/>
                  <a:gd name="connsiteY2" fmla="*/ 286509 h 478579"/>
                  <a:gd name="connsiteX3" fmla="*/ 2177 w 658424"/>
                  <a:gd name="connsiteY3" fmla="*/ 474648 h 478579"/>
                  <a:gd name="connsiteX4" fmla="*/ 0 w 658424"/>
                  <a:gd name="connsiteY4" fmla="*/ 0 h 478579"/>
                  <a:gd name="connsiteX0" fmla="*/ 0 w 658424"/>
                  <a:gd name="connsiteY0" fmla="*/ 0 h 477010"/>
                  <a:gd name="connsiteX1" fmla="*/ 658424 w 658424"/>
                  <a:gd name="connsiteY1" fmla="*/ 0 h 477010"/>
                  <a:gd name="connsiteX2" fmla="*/ 658424 w 658424"/>
                  <a:gd name="connsiteY2" fmla="*/ 286509 h 477010"/>
                  <a:gd name="connsiteX3" fmla="*/ 2177 w 658424"/>
                  <a:gd name="connsiteY3" fmla="*/ 474648 h 477010"/>
                  <a:gd name="connsiteX4" fmla="*/ 0 w 658424"/>
                  <a:gd name="connsiteY4" fmla="*/ 0 h 477010"/>
                  <a:gd name="connsiteX0" fmla="*/ 0 w 658424"/>
                  <a:gd name="connsiteY0" fmla="*/ 0 h 505769"/>
                  <a:gd name="connsiteX1" fmla="*/ 658424 w 658424"/>
                  <a:gd name="connsiteY1" fmla="*/ 0 h 505769"/>
                  <a:gd name="connsiteX2" fmla="*/ 658424 w 658424"/>
                  <a:gd name="connsiteY2" fmla="*/ 286509 h 505769"/>
                  <a:gd name="connsiteX3" fmla="*/ 2177 w 658424"/>
                  <a:gd name="connsiteY3" fmla="*/ 474648 h 505769"/>
                  <a:gd name="connsiteX4" fmla="*/ 0 w 658424"/>
                  <a:gd name="connsiteY4" fmla="*/ 0 h 505769"/>
                  <a:gd name="connsiteX0" fmla="*/ 0 w 658424"/>
                  <a:gd name="connsiteY0" fmla="*/ 0 h 525981"/>
                  <a:gd name="connsiteX1" fmla="*/ 658424 w 658424"/>
                  <a:gd name="connsiteY1" fmla="*/ 0 h 525981"/>
                  <a:gd name="connsiteX2" fmla="*/ 658424 w 658424"/>
                  <a:gd name="connsiteY2" fmla="*/ 286509 h 525981"/>
                  <a:gd name="connsiteX3" fmla="*/ 2177 w 658424"/>
                  <a:gd name="connsiteY3" fmla="*/ 474648 h 525981"/>
                  <a:gd name="connsiteX4" fmla="*/ 0 w 658424"/>
                  <a:gd name="connsiteY4" fmla="*/ 0 h 525981"/>
                  <a:gd name="connsiteX0" fmla="*/ 0 w 658424"/>
                  <a:gd name="connsiteY0" fmla="*/ 0 h 436868"/>
                  <a:gd name="connsiteX1" fmla="*/ 658424 w 658424"/>
                  <a:gd name="connsiteY1" fmla="*/ 0 h 436868"/>
                  <a:gd name="connsiteX2" fmla="*/ 658424 w 658424"/>
                  <a:gd name="connsiteY2" fmla="*/ 286509 h 436868"/>
                  <a:gd name="connsiteX3" fmla="*/ 2177 w 658424"/>
                  <a:gd name="connsiteY3" fmla="*/ 251233 h 436868"/>
                  <a:gd name="connsiteX4" fmla="*/ 0 w 658424"/>
                  <a:gd name="connsiteY4" fmla="*/ 0 h 436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424" h="436868">
                    <a:moveTo>
                      <a:pt x="0" y="0"/>
                    </a:moveTo>
                    <a:lnTo>
                      <a:pt x="658424" y="0"/>
                    </a:lnTo>
                    <a:lnTo>
                      <a:pt x="658424" y="286509"/>
                    </a:lnTo>
                    <a:cubicBezTo>
                      <a:pt x="356259" y="621878"/>
                      <a:pt x="90702" y="298268"/>
                      <a:pt x="2177" y="251233"/>
                    </a:cubicBezTo>
                    <a:cubicBezTo>
                      <a:pt x="1451" y="93017"/>
                      <a:pt x="726" y="158216"/>
                      <a:pt x="0" y="0"/>
                    </a:cubicBezTo>
                    <a:close/>
                  </a:path>
                </a:pathLst>
              </a:custGeom>
              <a:solidFill>
                <a:schemeClr val="bg1">
                  <a:alpha val="18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dirty="0"/>
              </a:p>
            </p:txBody>
          </p:sp>
        </p:grpSp>
        <p:sp>
          <p:nvSpPr>
            <p:cNvPr id="102" name="矩形 101">
              <a:extLst>
                <a:ext uri="{FF2B5EF4-FFF2-40B4-BE49-F238E27FC236}">
                  <a16:creationId xmlns:a16="http://schemas.microsoft.com/office/drawing/2014/main" id="{BF02F1B2-D1D4-465C-9989-1431BE84660F}"/>
                </a:ext>
              </a:extLst>
            </p:cNvPr>
            <p:cNvSpPr/>
            <p:nvPr/>
          </p:nvSpPr>
          <p:spPr>
            <a:xfrm>
              <a:off x="5497918" y="1868800"/>
              <a:ext cx="1832309" cy="599577"/>
            </a:xfrm>
            <a:prstGeom prst="rect">
              <a:avLst/>
            </a:prstGeom>
          </p:spPr>
          <p:txBody>
            <a:bodyPr wrap="none">
              <a:spAutoFit/>
            </a:bodyPr>
            <a:lstStyle/>
            <a:p>
              <a:r>
                <a:rPr lang="zh-CN" altLang="en-US" sz="2276" dirty="0">
                  <a:solidFill>
                    <a:schemeClr val="bg1"/>
                  </a:solidFill>
                  <a:ea typeface="微软雅黑" panose="020B0503020204020204" pitchFamily="34" charset="-122"/>
                </a:rPr>
                <a:t>组员分工</a:t>
              </a:r>
            </a:p>
          </p:txBody>
        </p:sp>
      </p:grpSp>
    </p:spTree>
    <p:extLst>
      <p:ext uri="{BB962C8B-B14F-4D97-AF65-F5344CB8AC3E}">
        <p14:creationId xmlns:p14="http://schemas.microsoft.com/office/powerpoint/2010/main" val="3693861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2" y="-17307"/>
            <a:ext cx="12204924" cy="68837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1456371" y="3349786"/>
            <a:ext cx="2308325" cy="338041"/>
          </a:xfrm>
          <a:prstGeom prst="rect">
            <a:avLst/>
          </a:prstGeom>
        </p:spPr>
        <p:txBody>
          <a:bodyPr wrap="none" lIns="0" tIns="0" rIns="0" bIns="0">
            <a:spAutoFit/>
          </a:bodyPr>
          <a:lstStyle/>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工作内容和分工情况</a:t>
            </a: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组员分工</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05</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90426763"/>
      </p:ext>
    </p:extLst>
  </p:cSld>
  <p:clrMapOvr>
    <a:masterClrMapping/>
  </p:clrMapOvr>
  <mc:AlternateContent xmlns:mc="http://schemas.openxmlformats.org/markup-compatibility/2006" xmlns:p14="http://schemas.microsoft.com/office/powerpoint/2010/main">
    <mc:Choice Requires="p14">
      <p:transition spd="slow" p14:dur="1250" advTm="6000">
        <p14:flip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957"/>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Arc 3"/>
          <p:cNvSpPr/>
          <p:nvPr/>
        </p:nvSpPr>
        <p:spPr>
          <a:xfrm>
            <a:off x="7622722" y="2959390"/>
            <a:ext cx="7797220" cy="7797220"/>
          </a:xfrm>
          <a:prstGeom prst="arc">
            <a:avLst>
              <a:gd name="adj1" fmla="val 10815889"/>
              <a:gd name="adj2" fmla="val 16771066"/>
            </a:avLst>
          </a:prstGeom>
          <a:ln w="571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组员分工</a:t>
              </a:r>
            </a:p>
          </p:txBody>
        </p:sp>
      </p:grpSp>
      <p:sp>
        <p:nvSpPr>
          <p:cNvPr id="85" name="Freeform 19">
            <a:extLst>
              <a:ext uri="{FF2B5EF4-FFF2-40B4-BE49-F238E27FC236}">
                <a16:creationId xmlns:a16="http://schemas.microsoft.com/office/drawing/2014/main" id="{6C909AD7-6726-4172-9343-9BC8399264AE}"/>
              </a:ext>
            </a:extLst>
          </p:cNvPr>
          <p:cNvSpPr>
            <a:spLocks/>
          </p:cNvSpPr>
          <p:nvPr/>
        </p:nvSpPr>
        <p:spPr bwMode="auto">
          <a:xfrm>
            <a:off x="747760" y="803289"/>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rgbClr val="7030A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aphicFrame>
        <p:nvGraphicFramePr>
          <p:cNvPr id="2" name="表格 1">
            <a:extLst>
              <a:ext uri="{FF2B5EF4-FFF2-40B4-BE49-F238E27FC236}">
                <a16:creationId xmlns:a16="http://schemas.microsoft.com/office/drawing/2014/main" id="{1BD05287-3B01-467B-90F6-2C1848ABE33C}"/>
              </a:ext>
            </a:extLst>
          </p:cNvPr>
          <p:cNvGraphicFramePr>
            <a:graphicFrameLocks noGrp="1"/>
          </p:cNvGraphicFramePr>
          <p:nvPr>
            <p:extLst>
              <p:ext uri="{D42A27DB-BD31-4B8C-83A1-F6EECF244321}">
                <p14:modId xmlns:p14="http://schemas.microsoft.com/office/powerpoint/2010/main" val="4049182596"/>
              </p:ext>
            </p:extLst>
          </p:nvPr>
        </p:nvGraphicFramePr>
        <p:xfrm>
          <a:off x="2306188" y="1896802"/>
          <a:ext cx="8031123" cy="3897859"/>
        </p:xfrm>
        <a:graphic>
          <a:graphicData uri="http://schemas.openxmlformats.org/drawingml/2006/table">
            <a:tbl>
              <a:tblPr/>
              <a:tblGrid>
                <a:gridCol w="4509625">
                  <a:extLst>
                    <a:ext uri="{9D8B030D-6E8A-4147-A177-3AD203B41FA5}">
                      <a16:colId xmlns:a16="http://schemas.microsoft.com/office/drawing/2014/main" val="1823090836"/>
                    </a:ext>
                  </a:extLst>
                </a:gridCol>
                <a:gridCol w="1827795">
                  <a:extLst>
                    <a:ext uri="{9D8B030D-6E8A-4147-A177-3AD203B41FA5}">
                      <a16:colId xmlns:a16="http://schemas.microsoft.com/office/drawing/2014/main" val="1736096806"/>
                    </a:ext>
                  </a:extLst>
                </a:gridCol>
                <a:gridCol w="1693703">
                  <a:extLst>
                    <a:ext uri="{9D8B030D-6E8A-4147-A177-3AD203B41FA5}">
                      <a16:colId xmlns:a16="http://schemas.microsoft.com/office/drawing/2014/main" val="2044685679"/>
                    </a:ext>
                  </a:extLst>
                </a:gridCol>
              </a:tblGrid>
              <a:tr h="556837">
                <a:tc>
                  <a:txBody>
                    <a:bodyPr/>
                    <a:lstStyle/>
                    <a:p>
                      <a:pPr marL="0" marR="0" algn="ctr" fontAlgn="t">
                        <a:lnSpc>
                          <a:spcPct val="150000"/>
                        </a:lnSpc>
                        <a:spcBef>
                          <a:spcPts val="0"/>
                        </a:spcBef>
                        <a:spcAft>
                          <a:spcPts val="0"/>
                        </a:spcAft>
                      </a:pPr>
                      <a:r>
                        <a:rPr lang="zh-CN" sz="2000" dirty="0">
                          <a:solidFill>
                            <a:srgbClr val="0070C0"/>
                          </a:solidFill>
                          <a:effectLst/>
                          <a:ea typeface="微软雅黑" panose="020B0503020204020204" pitchFamily="34" charset="-122"/>
                        </a:rPr>
                        <a:t>工作内容</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2000" dirty="0">
                          <a:solidFill>
                            <a:srgbClr val="0070C0"/>
                          </a:solidFill>
                          <a:effectLst/>
                          <a:ea typeface="微软雅黑" panose="020B0503020204020204" pitchFamily="34" charset="-122"/>
                        </a:rPr>
                        <a:t>负责</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2000" dirty="0">
                          <a:solidFill>
                            <a:srgbClr val="0070C0"/>
                          </a:solidFill>
                          <a:effectLst/>
                          <a:ea typeface="微软雅黑" panose="020B0503020204020204" pitchFamily="34" charset="-122"/>
                        </a:rPr>
                        <a:t>辅助</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440437903"/>
                  </a:ext>
                </a:extLst>
              </a:tr>
              <a:tr h="556837">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小程序开发、数据库构建</a:t>
                      </a:r>
                      <a:r>
                        <a:rPr lang="zh-CN" altLang="en-US" sz="1800" dirty="0">
                          <a:effectLst/>
                          <a:latin typeface="时尚中黑简体"/>
                          <a:ea typeface="微软雅黑" panose="020B0503020204020204" pitchFamily="34" charset="-122"/>
                        </a:rPr>
                        <a:t>、</a:t>
                      </a:r>
                      <a:r>
                        <a:rPr lang="zh-CN" sz="1800" dirty="0">
                          <a:effectLst/>
                          <a:latin typeface="时尚中黑简体"/>
                          <a:ea typeface="微软雅黑" panose="020B0503020204020204" pitchFamily="34" charset="-122"/>
                        </a:rPr>
                        <a:t>服务器部署</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陈凌</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蔡静轩</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883649928"/>
                  </a:ext>
                </a:extLst>
              </a:tr>
              <a:tr h="556837">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推荐</a:t>
                      </a:r>
                      <a:r>
                        <a:rPr lang="zh-CN" sz="1800" dirty="0">
                          <a:effectLst/>
                          <a:latin typeface="时尚中黑简体"/>
                          <a:ea typeface="微软雅黑" panose="020B0503020204020204" pitchFamily="34" charset="-122"/>
                        </a:rPr>
                        <a:t>算法框架及数据分析</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钱云冲</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陈凌</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454054069"/>
                  </a:ext>
                </a:extLst>
              </a:tr>
              <a:tr h="556837">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系统测试</a:t>
                      </a:r>
                      <a:r>
                        <a:rPr lang="zh-CN" altLang="en-US" sz="1800" dirty="0">
                          <a:effectLst/>
                          <a:latin typeface="时尚中黑简体"/>
                          <a:ea typeface="微软雅黑" panose="020B0503020204020204" pitchFamily="34" charset="-122"/>
                        </a:rPr>
                        <a:t>（待完成）</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钱云冲</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蔡静轩</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59143636"/>
                  </a:ext>
                </a:extLst>
              </a:tr>
              <a:tr h="556837">
                <a:tc>
                  <a:txBody>
                    <a:bodyPr/>
                    <a:lstStyle/>
                    <a:p>
                      <a:pPr marL="0" marR="0" algn="ctr" fontAlgn="t">
                        <a:lnSpc>
                          <a:spcPct val="150000"/>
                        </a:lnSpc>
                        <a:spcBef>
                          <a:spcPts val="0"/>
                        </a:spcBef>
                        <a:spcAft>
                          <a:spcPts val="0"/>
                        </a:spcAft>
                      </a:pPr>
                      <a:r>
                        <a:rPr lang="zh-CN" sz="1800">
                          <a:effectLst/>
                          <a:latin typeface="时尚中黑简体"/>
                          <a:ea typeface="微软雅黑" panose="020B0503020204020204" pitchFamily="34" charset="-122"/>
                        </a:rPr>
                        <a:t>小程序界面设计</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蔡静轩</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a:effectLst/>
                          <a:latin typeface="时尚中黑简体"/>
                          <a:ea typeface="微软雅黑" panose="020B0503020204020204" pitchFamily="34" charset="-122"/>
                        </a:rPr>
                        <a:t>陈凌、钱云冲</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874201423"/>
                  </a:ext>
                </a:extLst>
              </a:tr>
              <a:tr h="556837">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用户流程</a:t>
                      </a:r>
                      <a:r>
                        <a:rPr lang="zh-CN" altLang="en-US" sz="1800" dirty="0">
                          <a:effectLst/>
                          <a:latin typeface="时尚中黑简体"/>
                          <a:ea typeface="微软雅黑" panose="020B0503020204020204" pitchFamily="34" charset="-122"/>
                        </a:rPr>
                        <a:t>制定</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蔡静轩</a:t>
                      </a:r>
                      <a:r>
                        <a:rPr lang="zh-CN" sz="1800" dirty="0">
                          <a:effectLst/>
                          <a:latin typeface="时尚中黑简体"/>
                          <a:ea typeface="微软雅黑" panose="020B0503020204020204" pitchFamily="34" charset="-122"/>
                        </a:rPr>
                        <a:t>、陈凌</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sz="1800" dirty="0">
                          <a:effectLst/>
                          <a:latin typeface="时尚中黑简体"/>
                          <a:ea typeface="微软雅黑" panose="020B0503020204020204" pitchFamily="34" charset="-122"/>
                        </a:rPr>
                        <a:t>钱云冲</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561055027"/>
                  </a:ext>
                </a:extLst>
              </a:tr>
              <a:tr h="556837">
                <a:tc>
                  <a:txBody>
                    <a:bodyPr/>
                    <a:lstStyle/>
                    <a:p>
                      <a:pPr marL="0" marR="0" algn="ctr" fontAlgn="t">
                        <a:lnSpc>
                          <a:spcPct val="150000"/>
                        </a:lnSpc>
                        <a:spcBef>
                          <a:spcPts val="0"/>
                        </a:spcBef>
                        <a:spcAft>
                          <a:spcPts val="0"/>
                        </a:spcAft>
                      </a:pPr>
                      <a:r>
                        <a:rPr lang="en-US" altLang="zh-CN" sz="1800" dirty="0">
                          <a:effectLst/>
                          <a:latin typeface="时尚中黑简体"/>
                          <a:ea typeface="微软雅黑" panose="020B0503020204020204" pitchFamily="34" charset="-122"/>
                        </a:rPr>
                        <a:t>PPT</a:t>
                      </a:r>
                      <a:r>
                        <a:rPr lang="zh-CN" altLang="en-US" sz="1800" dirty="0">
                          <a:effectLst/>
                          <a:latin typeface="时尚中黑简体"/>
                          <a:ea typeface="微软雅黑" panose="020B0503020204020204" pitchFamily="34" charset="-122"/>
                        </a:rPr>
                        <a:t>制作</a:t>
                      </a: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钱云冲</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algn="ctr" fontAlgn="t">
                        <a:lnSpc>
                          <a:spcPct val="150000"/>
                        </a:lnSpc>
                        <a:spcBef>
                          <a:spcPts val="0"/>
                        </a:spcBef>
                        <a:spcAft>
                          <a:spcPts val="0"/>
                        </a:spcAft>
                      </a:pPr>
                      <a:r>
                        <a:rPr lang="zh-CN" altLang="en-US" sz="1800" dirty="0">
                          <a:effectLst/>
                          <a:latin typeface="时尚中黑简体"/>
                          <a:ea typeface="微软雅黑" panose="020B0503020204020204" pitchFamily="34" charset="-122"/>
                        </a:rPr>
                        <a:t>蔡静轩、陈凌</a:t>
                      </a:r>
                      <a:endParaRPr lang="zh-CN" sz="1800" dirty="0">
                        <a:effectLst/>
                        <a:latin typeface="时尚中黑简体"/>
                        <a:ea typeface="微软雅黑" panose="020B0503020204020204" pitchFamily="34" charset="-122"/>
                      </a:endParaRPr>
                    </a:p>
                  </a:txBody>
                  <a:tcPr marL="38100" marR="38100" marT="25400" marB="254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777988560"/>
                  </a:ext>
                </a:extLst>
              </a:tr>
            </a:tbl>
          </a:graphicData>
        </a:graphic>
      </p:graphicFrame>
    </p:spTree>
    <p:extLst>
      <p:ext uri="{BB962C8B-B14F-4D97-AF65-F5344CB8AC3E}">
        <p14:creationId xmlns:p14="http://schemas.microsoft.com/office/powerpoint/2010/main" val="2957072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500"/>
                                        <p:tgtEl>
                                          <p:spTgt spid="84"/>
                                        </p:tgtEl>
                                      </p:cBhvr>
                                    </p:animEffect>
                                  </p:childTnLst>
                                </p:cTn>
                              </p:par>
                              <p:par>
                                <p:cTn id="12" presetID="49" presetClass="entr" presetSubtype="0" decel="100000" fill="hold" grpId="0" nodeType="withEffect">
                                  <p:stCondLst>
                                    <p:cond delay="0"/>
                                  </p:stCondLst>
                                  <p:childTnLst>
                                    <p:set>
                                      <p:cBhvr>
                                        <p:cTn id="13" dur="1" fill="hold">
                                          <p:stCondLst>
                                            <p:cond delay="0"/>
                                          </p:stCondLst>
                                        </p:cTn>
                                        <p:tgtEl>
                                          <p:spTgt spid="85"/>
                                        </p:tgtEl>
                                        <p:attrNameLst>
                                          <p:attrName>style.visibility</p:attrName>
                                        </p:attrNameLst>
                                      </p:cBhvr>
                                      <p:to>
                                        <p:strVal val="visible"/>
                                      </p:to>
                                    </p:set>
                                    <p:anim calcmode="lin" valueType="num">
                                      <p:cBhvr>
                                        <p:cTn id="14" dur="500" fill="hold"/>
                                        <p:tgtEl>
                                          <p:spTgt spid="85"/>
                                        </p:tgtEl>
                                        <p:attrNameLst>
                                          <p:attrName>ppt_w</p:attrName>
                                        </p:attrNameLst>
                                      </p:cBhvr>
                                      <p:tavLst>
                                        <p:tav tm="0">
                                          <p:val>
                                            <p:fltVal val="0"/>
                                          </p:val>
                                        </p:tav>
                                        <p:tav tm="100000">
                                          <p:val>
                                            <p:strVal val="#ppt_w"/>
                                          </p:val>
                                        </p:tav>
                                      </p:tavLst>
                                    </p:anim>
                                    <p:anim calcmode="lin" valueType="num">
                                      <p:cBhvr>
                                        <p:cTn id="15" dur="500" fill="hold"/>
                                        <p:tgtEl>
                                          <p:spTgt spid="85"/>
                                        </p:tgtEl>
                                        <p:attrNameLst>
                                          <p:attrName>ppt_h</p:attrName>
                                        </p:attrNameLst>
                                      </p:cBhvr>
                                      <p:tavLst>
                                        <p:tav tm="0">
                                          <p:val>
                                            <p:fltVal val="0"/>
                                          </p:val>
                                        </p:tav>
                                        <p:tav tm="100000">
                                          <p:val>
                                            <p:strVal val="#ppt_h"/>
                                          </p:val>
                                        </p:tav>
                                      </p:tavLst>
                                    </p:anim>
                                    <p:anim calcmode="lin" valueType="num">
                                      <p:cBhvr>
                                        <p:cTn id="16" dur="500" fill="hold"/>
                                        <p:tgtEl>
                                          <p:spTgt spid="85"/>
                                        </p:tgtEl>
                                        <p:attrNameLst>
                                          <p:attrName>style.rotation</p:attrName>
                                        </p:attrNameLst>
                                      </p:cBhvr>
                                      <p:tavLst>
                                        <p:tav tm="0">
                                          <p:val>
                                            <p:fltVal val="360"/>
                                          </p:val>
                                        </p:tav>
                                        <p:tav tm="100000">
                                          <p:val>
                                            <p:fltVal val="0"/>
                                          </p:val>
                                        </p:tav>
                                      </p:tavLst>
                                    </p:anim>
                                    <p:animEffect transition="in" filter="fade">
                                      <p:cBhvr>
                                        <p:cTn id="1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2" y="-17307"/>
            <a:ext cx="12204924" cy="68837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1969334" y="3349786"/>
            <a:ext cx="1282402" cy="707373"/>
          </a:xfrm>
          <a:prstGeom prst="rect">
            <a:avLst/>
          </a:prstGeom>
        </p:spPr>
        <p:txBody>
          <a:bodyPr wrap="none" lIns="0" tIns="0" rIns="0" bIns="0">
            <a:spAutoFit/>
          </a:bodyPr>
          <a:lstStyle/>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优缺点分析</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sz="2000" dirty="0">
                <a:solidFill>
                  <a:schemeClr val="bg1"/>
                </a:solidFill>
                <a:latin typeface="方正正中黑简体" panose="02000000000000000000" pitchFamily="2" charset="-122"/>
                <a:ea typeface="方正正中黑简体" panose="02000000000000000000" pitchFamily="2" charset="-122"/>
                <a:cs typeface="+mn-ea"/>
                <a:sym typeface="+mn-lt"/>
              </a:rPr>
              <a:t>待完成工作</a:t>
            </a:r>
            <a:endParaRPr kumimoji="1" lang="en-US" altLang="zh-CN" sz="2000" dirty="0">
              <a:solidFill>
                <a:schemeClr val="bg1"/>
              </a:solidFill>
              <a:latin typeface="方正正中黑简体" panose="02000000000000000000" pitchFamily="2" charset="-122"/>
              <a:ea typeface="方正正中黑简体" panose="02000000000000000000" pitchFamily="2" charset="-122"/>
              <a:cs typeface="+mn-ea"/>
              <a:sym typeface="+mn-lt"/>
            </a:endParaRP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未来工作</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06</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573468641"/>
      </p:ext>
    </p:extLst>
  </p:cSld>
  <p:clrMapOvr>
    <a:masterClrMapping/>
  </p:clrMapOvr>
  <mc:AlternateContent xmlns:mc="http://schemas.openxmlformats.org/markup-compatibility/2006" xmlns:p14="http://schemas.microsoft.com/office/powerpoint/2010/main">
    <mc:Choice Requires="p14">
      <p:transition spd="slow" p14:dur="1250" advTm="6000">
        <p14:flip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3014"/>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6032" y="482964"/>
            <a:ext cx="5797318" cy="965260"/>
            <a:chOff x="6264832" y="1562464"/>
            <a:chExt cx="5797318" cy="965260"/>
          </a:xfrm>
        </p:grpSpPr>
        <p:grpSp>
          <p:nvGrpSpPr>
            <p:cNvPr id="3" name="组合 2"/>
            <p:cNvGrpSpPr/>
            <p:nvPr/>
          </p:nvGrpSpPr>
          <p:grpSpPr>
            <a:xfrm>
              <a:off x="6264832" y="1562464"/>
              <a:ext cx="1012268" cy="965260"/>
              <a:chOff x="1385458" y="991717"/>
              <a:chExt cx="4603751" cy="4389967"/>
            </a:xfrm>
          </p:grpSpPr>
          <p:grpSp>
            <p:nvGrpSpPr>
              <p:cNvPr id="5" name="组合 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r>
                  <a:rPr lang="en-US" altLang="zh-CN" sz="2400" b="1" kern="0"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 name="矩形 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优缺点分析</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12" name="Parallelogram 3"/>
          <p:cNvSpPr/>
          <p:nvPr/>
        </p:nvSpPr>
        <p:spPr>
          <a:xfrm>
            <a:off x="736600" y="3257550"/>
            <a:ext cx="1778000" cy="342900"/>
          </a:xfrm>
          <a:prstGeom prst="parallelogram">
            <a:avLst>
              <a:gd name="adj" fmla="val 5092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微软雅黑" panose="020B0503020204020204" pitchFamily="34" charset="-122"/>
                <a:ea typeface="微软雅黑" panose="020B0503020204020204" pitchFamily="34" charset="-122"/>
                <a:sym typeface="微软雅黑" panose="020B0503020204020204" pitchFamily="34" charset="-122"/>
              </a:rPr>
              <a:t>01</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优点</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Parallelogram 4"/>
          <p:cNvSpPr/>
          <p:nvPr/>
        </p:nvSpPr>
        <p:spPr>
          <a:xfrm>
            <a:off x="2514600" y="3257550"/>
            <a:ext cx="1778000" cy="342900"/>
          </a:xfrm>
          <a:prstGeom prst="parallelogram">
            <a:avLst>
              <a:gd name="adj" fmla="val 50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微软雅黑" panose="020B0503020204020204" pitchFamily="34" charset="-122"/>
                <a:ea typeface="微软雅黑" panose="020B0503020204020204" pitchFamily="34" charset="-122"/>
                <a:sym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优点</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Parallelogram 5"/>
          <p:cNvSpPr/>
          <p:nvPr/>
        </p:nvSpPr>
        <p:spPr>
          <a:xfrm>
            <a:off x="4292600" y="3257550"/>
            <a:ext cx="1778000" cy="342900"/>
          </a:xfrm>
          <a:prstGeom prst="parallelogram">
            <a:avLst>
              <a:gd name="adj" fmla="val 509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微软雅黑" panose="020B0503020204020204" pitchFamily="34" charset="-122"/>
                <a:ea typeface="微软雅黑" panose="020B0503020204020204" pitchFamily="34" charset="-122"/>
                <a:sym typeface="微软雅黑" panose="020B0503020204020204" pitchFamily="34" charset="-122"/>
              </a:rPr>
              <a:t>03</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优点</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Parallelogram 6"/>
          <p:cNvSpPr/>
          <p:nvPr/>
        </p:nvSpPr>
        <p:spPr>
          <a:xfrm>
            <a:off x="6070600" y="3257550"/>
            <a:ext cx="1778000" cy="342900"/>
          </a:xfrm>
          <a:prstGeom prst="parallelogram">
            <a:avLst>
              <a:gd name="adj" fmla="val 5092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微软雅黑" panose="020B0503020204020204" pitchFamily="34" charset="-122"/>
                <a:ea typeface="微软雅黑" panose="020B0503020204020204" pitchFamily="34" charset="-122"/>
                <a:sym typeface="微软雅黑" panose="020B0503020204020204" pitchFamily="34" charset="-122"/>
              </a:rPr>
              <a:t>04</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缺点</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Parallelogram 7"/>
          <p:cNvSpPr/>
          <p:nvPr/>
        </p:nvSpPr>
        <p:spPr>
          <a:xfrm>
            <a:off x="7848600" y="3257550"/>
            <a:ext cx="1778000" cy="342900"/>
          </a:xfrm>
          <a:prstGeom prst="parallelogram">
            <a:avLst>
              <a:gd name="adj" fmla="val 509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微软雅黑" panose="020B0503020204020204" pitchFamily="34" charset="-122"/>
                <a:ea typeface="微软雅黑" panose="020B0503020204020204" pitchFamily="34" charset="-122"/>
                <a:sym typeface="微软雅黑" panose="020B0503020204020204" pitchFamily="34" charset="-122"/>
              </a:rPr>
              <a:t>05</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缺点</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Parallelogram 8"/>
          <p:cNvSpPr/>
          <p:nvPr/>
        </p:nvSpPr>
        <p:spPr>
          <a:xfrm>
            <a:off x="9626600" y="3257550"/>
            <a:ext cx="1778000" cy="342900"/>
          </a:xfrm>
          <a:prstGeom prst="parallelogram">
            <a:avLst>
              <a:gd name="adj" fmla="val 50926"/>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优缺点分析</a:t>
            </a:r>
            <a:endParaRPr lang="id-ID" sz="1400"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8" name="Straight Connector 9"/>
          <p:cNvCxnSpPr/>
          <p:nvPr/>
        </p:nvCxnSpPr>
        <p:spPr>
          <a:xfrm flipH="1">
            <a:off x="1621067" y="3600450"/>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19" name="Group 10"/>
          <p:cNvGrpSpPr/>
          <p:nvPr/>
        </p:nvGrpSpPr>
        <p:grpSpPr>
          <a:xfrm>
            <a:off x="1696493" y="4544347"/>
            <a:ext cx="2431140" cy="935831"/>
            <a:chOff x="1696493" y="4544347"/>
            <a:chExt cx="2431140" cy="935831"/>
          </a:xfrm>
        </p:grpSpPr>
        <p:sp>
          <p:nvSpPr>
            <p:cNvPr id="20" name="TextBox 12"/>
            <p:cNvSpPr txBox="1"/>
            <p:nvPr/>
          </p:nvSpPr>
          <p:spPr>
            <a:xfrm>
              <a:off x="1696493" y="4833847"/>
              <a:ext cx="2431140" cy="646331"/>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小程序的形式便于扩散且操作简单，用户只需要有较新版本微信即可。</a:t>
              </a:r>
              <a:endParaRPr lang="id-ID"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13"/>
            <p:cNvSpPr txBox="1"/>
            <p:nvPr/>
          </p:nvSpPr>
          <p:spPr>
            <a:xfrm>
              <a:off x="1696493" y="4544347"/>
              <a:ext cx="1749979"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实用性和易用性</a:t>
              </a:r>
            </a:p>
          </p:txBody>
        </p:sp>
      </p:grpSp>
      <p:cxnSp>
        <p:nvCxnSpPr>
          <p:cNvPr id="22" name="Straight Connector 14"/>
          <p:cNvCxnSpPr/>
          <p:nvPr/>
        </p:nvCxnSpPr>
        <p:spPr>
          <a:xfrm flipH="1" flipV="1">
            <a:off x="3386661" y="1809516"/>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5"/>
          <p:cNvCxnSpPr/>
          <p:nvPr/>
        </p:nvCxnSpPr>
        <p:spPr>
          <a:xfrm flipH="1">
            <a:off x="5143158" y="3600449"/>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16"/>
          <p:cNvCxnSpPr/>
          <p:nvPr/>
        </p:nvCxnSpPr>
        <p:spPr>
          <a:xfrm flipH="1" flipV="1">
            <a:off x="6908752" y="1809515"/>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17"/>
          <p:cNvCxnSpPr/>
          <p:nvPr/>
        </p:nvCxnSpPr>
        <p:spPr>
          <a:xfrm flipH="1">
            <a:off x="8739791" y="3600449"/>
            <a:ext cx="9067" cy="1448033"/>
          </a:xfrm>
          <a:prstGeom prst="line">
            <a:avLst/>
          </a:prstGeom>
          <a:ln w="12700">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26" name="Group 11"/>
          <p:cNvGrpSpPr/>
          <p:nvPr/>
        </p:nvGrpSpPr>
        <p:grpSpPr>
          <a:xfrm>
            <a:off x="3475790" y="1665413"/>
            <a:ext cx="2431140" cy="935831"/>
            <a:chOff x="3475790" y="1665413"/>
            <a:chExt cx="2431140" cy="935831"/>
          </a:xfrm>
        </p:grpSpPr>
        <p:sp>
          <p:nvSpPr>
            <p:cNvPr id="27" name="TextBox 19"/>
            <p:cNvSpPr txBox="1"/>
            <p:nvPr/>
          </p:nvSpPr>
          <p:spPr>
            <a:xfrm>
              <a:off x="3475790" y="1954913"/>
              <a:ext cx="2431140" cy="646331"/>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小程序主要面向新用户，而数据集也是最新的数据集，具备时效性和热点。</a:t>
              </a:r>
              <a:endParaRPr lang="id-ID"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20"/>
            <p:cNvSpPr txBox="1"/>
            <p:nvPr/>
          </p:nvSpPr>
          <p:spPr>
            <a:xfrm>
              <a:off x="3475790" y="1665413"/>
              <a:ext cx="1686408"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解决冷启动问题</a:t>
              </a:r>
            </a:p>
          </p:txBody>
        </p:sp>
      </p:grpSp>
      <p:grpSp>
        <p:nvGrpSpPr>
          <p:cNvPr id="29" name="Group 21"/>
          <p:cNvGrpSpPr/>
          <p:nvPr/>
        </p:nvGrpSpPr>
        <p:grpSpPr>
          <a:xfrm>
            <a:off x="7029803" y="1665413"/>
            <a:ext cx="2431140" cy="935831"/>
            <a:chOff x="7029803" y="1665413"/>
            <a:chExt cx="2431140" cy="935831"/>
          </a:xfrm>
        </p:grpSpPr>
        <p:sp>
          <p:nvSpPr>
            <p:cNvPr id="30" name="TextBox 23"/>
            <p:cNvSpPr txBox="1"/>
            <p:nvPr/>
          </p:nvSpPr>
          <p:spPr>
            <a:xfrm>
              <a:off x="7029803" y="1954913"/>
              <a:ext cx="2431140" cy="646331"/>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设计数据库时暂未考虑更新数据集，只是简单地记录用户信息。也没有考虑添加新的电影。</a:t>
              </a:r>
              <a:endParaRPr lang="id-ID"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24"/>
            <p:cNvSpPr txBox="1"/>
            <p:nvPr/>
          </p:nvSpPr>
          <p:spPr>
            <a:xfrm>
              <a:off x="7029803" y="1665413"/>
              <a:ext cx="1764754"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数据集无法更新</a:t>
              </a:r>
            </a:p>
          </p:txBody>
        </p:sp>
      </p:grpSp>
      <p:grpSp>
        <p:nvGrpSpPr>
          <p:cNvPr id="32" name="Group 18"/>
          <p:cNvGrpSpPr/>
          <p:nvPr/>
        </p:nvGrpSpPr>
        <p:grpSpPr>
          <a:xfrm>
            <a:off x="5206991" y="4544347"/>
            <a:ext cx="2431140" cy="1120497"/>
            <a:chOff x="5206991" y="4544347"/>
            <a:chExt cx="2431140" cy="1120497"/>
          </a:xfrm>
        </p:grpSpPr>
        <p:sp>
          <p:nvSpPr>
            <p:cNvPr id="33" name="TextBox 25"/>
            <p:cNvSpPr txBox="1"/>
            <p:nvPr/>
          </p:nvSpPr>
          <p:spPr>
            <a:xfrm>
              <a:off x="5206991" y="4833847"/>
              <a:ext cx="2431140" cy="830997"/>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采用多种不同的推荐算法进行电影推荐，用户多次登录能得到不同的推荐结果，而添加均分的最近邻算法也是精确率较高的算法。</a:t>
              </a:r>
              <a:endParaRPr lang="id-ID"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26"/>
            <p:cNvSpPr txBox="1"/>
            <p:nvPr/>
          </p:nvSpPr>
          <p:spPr>
            <a:xfrm>
              <a:off x="5206991" y="4544347"/>
              <a:ext cx="1743657"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准确性和多样性</a:t>
              </a:r>
            </a:p>
          </p:txBody>
        </p:sp>
      </p:grpSp>
      <p:grpSp>
        <p:nvGrpSpPr>
          <p:cNvPr id="35" name="Group 31"/>
          <p:cNvGrpSpPr/>
          <p:nvPr/>
        </p:nvGrpSpPr>
        <p:grpSpPr>
          <a:xfrm>
            <a:off x="1461861" y="2694675"/>
            <a:ext cx="469263" cy="469263"/>
            <a:chOff x="2005013" y="1077913"/>
            <a:chExt cx="688975" cy="688975"/>
          </a:xfrm>
          <a:solidFill>
            <a:schemeClr val="bg1">
              <a:lumMod val="65000"/>
            </a:schemeClr>
          </a:solidFill>
        </p:grpSpPr>
        <p:sp>
          <p:nvSpPr>
            <p:cNvPr id="36"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8" name="Freeform 55"/>
          <p:cNvSpPr>
            <a:spLocks noEditPoints="1"/>
          </p:cNvSpPr>
          <p:nvPr/>
        </p:nvSpPr>
        <p:spPr bwMode="auto">
          <a:xfrm>
            <a:off x="8509605" y="2835549"/>
            <a:ext cx="478505" cy="343995"/>
          </a:xfrm>
          <a:custGeom>
            <a:avLst/>
            <a:gdLst>
              <a:gd name="T0" fmla="*/ 2486 w 16058"/>
              <a:gd name="T1" fmla="*/ 10403 h 11544"/>
              <a:gd name="T2" fmla="*/ 1591 w 16058"/>
              <a:gd name="T3" fmla="*/ 9798 h 11544"/>
              <a:gd name="T4" fmla="*/ 1075 w 16058"/>
              <a:gd name="T5" fmla="*/ 8845 h 11544"/>
              <a:gd name="T6" fmla="*/ 1034 w 16058"/>
              <a:gd name="T7" fmla="*/ 7911 h 11544"/>
              <a:gd name="T8" fmla="*/ 1269 w 16058"/>
              <a:gd name="T9" fmla="*/ 7227 h 11544"/>
              <a:gd name="T10" fmla="*/ 1712 w 16058"/>
              <a:gd name="T11" fmla="*/ 6654 h 11544"/>
              <a:gd name="T12" fmla="*/ 2311 w 16058"/>
              <a:gd name="T13" fmla="*/ 6236 h 11544"/>
              <a:gd name="T14" fmla="*/ 2677 w 16058"/>
              <a:gd name="T15" fmla="*/ 5951 h 11544"/>
              <a:gd name="T16" fmla="*/ 2739 w 16058"/>
              <a:gd name="T17" fmla="*/ 5626 h 11544"/>
              <a:gd name="T18" fmla="*/ 2564 w 16058"/>
              <a:gd name="T19" fmla="*/ 5102 h 11544"/>
              <a:gd name="T20" fmla="*/ 2509 w 16058"/>
              <a:gd name="T21" fmla="*/ 4790 h 11544"/>
              <a:gd name="T22" fmla="*/ 2634 w 16058"/>
              <a:gd name="T23" fmla="*/ 4225 h 11544"/>
              <a:gd name="T24" fmla="*/ 3014 w 16058"/>
              <a:gd name="T25" fmla="*/ 3763 h 11544"/>
              <a:gd name="T26" fmla="*/ 3573 w 16058"/>
              <a:gd name="T27" fmla="*/ 3528 h 11544"/>
              <a:gd name="T28" fmla="*/ 4022 w 16058"/>
              <a:gd name="T29" fmla="*/ 3524 h 11544"/>
              <a:gd name="T30" fmla="*/ 4410 w 16058"/>
              <a:gd name="T31" fmla="*/ 3616 h 11544"/>
              <a:gd name="T32" fmla="*/ 4822 w 16058"/>
              <a:gd name="T33" fmla="*/ 3718 h 11544"/>
              <a:gd name="T34" fmla="*/ 5077 w 16058"/>
              <a:gd name="T35" fmla="*/ 3578 h 11544"/>
              <a:gd name="T36" fmla="*/ 5304 w 16058"/>
              <a:gd name="T37" fmla="*/ 3154 h 11544"/>
              <a:gd name="T38" fmla="*/ 5986 w 16058"/>
              <a:gd name="T39" fmla="*/ 2112 h 11544"/>
              <a:gd name="T40" fmla="*/ 6970 w 16058"/>
              <a:gd name="T41" fmla="*/ 1377 h 11544"/>
              <a:gd name="T42" fmla="*/ 8153 w 16058"/>
              <a:gd name="T43" fmla="*/ 1025 h 11544"/>
              <a:gd name="T44" fmla="*/ 9661 w 16058"/>
              <a:gd name="T45" fmla="*/ 1190 h 11544"/>
              <a:gd name="T46" fmla="*/ 10994 w 16058"/>
              <a:gd name="T47" fmla="*/ 2023 h 11544"/>
              <a:gd name="T48" fmla="*/ 11831 w 16058"/>
              <a:gd name="T49" fmla="*/ 3370 h 11544"/>
              <a:gd name="T50" fmla="*/ 12046 w 16058"/>
              <a:gd name="T51" fmla="*/ 4561 h 11544"/>
              <a:gd name="T52" fmla="*/ 12173 w 16058"/>
              <a:gd name="T53" fmla="*/ 4853 h 11544"/>
              <a:gd name="T54" fmla="*/ 12517 w 16058"/>
              <a:gd name="T55" fmla="*/ 5002 h 11544"/>
              <a:gd name="T56" fmla="*/ 13610 w 16058"/>
              <a:gd name="T57" fmla="*/ 5356 h 11544"/>
              <a:gd name="T58" fmla="*/ 14494 w 16058"/>
              <a:gd name="T59" fmla="*/ 6116 h 11544"/>
              <a:gd name="T60" fmla="*/ 14988 w 16058"/>
              <a:gd name="T61" fmla="*/ 7177 h 11544"/>
              <a:gd name="T62" fmla="*/ 14968 w 16058"/>
              <a:gd name="T63" fmla="*/ 8469 h 11544"/>
              <a:gd name="T64" fmla="*/ 14337 w 16058"/>
              <a:gd name="T65" fmla="*/ 9634 h 11544"/>
              <a:gd name="T66" fmla="*/ 13243 w 16058"/>
              <a:gd name="T67" fmla="*/ 10372 h 11544"/>
              <a:gd name="T68" fmla="*/ 12944 w 16058"/>
              <a:gd name="T69" fmla="*/ 3664 h 11544"/>
              <a:gd name="T70" fmla="*/ 12111 w 16058"/>
              <a:gd name="T71" fmla="*/ 1788 h 11544"/>
              <a:gd name="T72" fmla="*/ 10564 w 16058"/>
              <a:gd name="T73" fmla="*/ 487 h 11544"/>
              <a:gd name="T74" fmla="*/ 8531 w 16058"/>
              <a:gd name="T75" fmla="*/ 0 h 11544"/>
              <a:gd name="T76" fmla="*/ 6922 w 16058"/>
              <a:gd name="T77" fmla="*/ 297 h 11544"/>
              <a:gd name="T78" fmla="*/ 5572 w 16058"/>
              <a:gd name="T79" fmla="*/ 1115 h 11544"/>
              <a:gd name="T80" fmla="*/ 4587 w 16058"/>
              <a:gd name="T81" fmla="*/ 2341 h 11544"/>
              <a:gd name="T82" fmla="*/ 4112 w 16058"/>
              <a:gd name="T83" fmla="*/ 2541 h 11544"/>
              <a:gd name="T84" fmla="*/ 3533 w 16058"/>
              <a:gd name="T85" fmla="*/ 2521 h 11544"/>
              <a:gd name="T86" fmla="*/ 2501 w 16058"/>
              <a:gd name="T87" fmla="*/ 2896 h 11544"/>
              <a:gd name="T88" fmla="*/ 1778 w 16058"/>
              <a:gd name="T89" fmla="*/ 3692 h 11544"/>
              <a:gd name="T90" fmla="*/ 1505 w 16058"/>
              <a:gd name="T91" fmla="*/ 4768 h 11544"/>
              <a:gd name="T92" fmla="*/ 1558 w 16058"/>
              <a:gd name="T93" fmla="*/ 5217 h 11544"/>
              <a:gd name="T94" fmla="*/ 1281 w 16058"/>
              <a:gd name="T95" fmla="*/ 5706 h 11544"/>
              <a:gd name="T96" fmla="*/ 564 w 16058"/>
              <a:gd name="T97" fmla="*/ 6461 h 11544"/>
              <a:gd name="T98" fmla="*/ 118 w 16058"/>
              <a:gd name="T99" fmla="*/ 7414 h 11544"/>
              <a:gd name="T100" fmla="*/ 17 w 16058"/>
              <a:gd name="T101" fmla="*/ 8615 h 11544"/>
              <a:gd name="T102" fmla="*/ 557 w 16058"/>
              <a:gd name="T103" fmla="*/ 10106 h 11544"/>
              <a:gd name="T104" fmla="*/ 1707 w 16058"/>
              <a:gd name="T105" fmla="*/ 11150 h 11544"/>
              <a:gd name="T106" fmla="*/ 3262 w 16058"/>
              <a:gd name="T107" fmla="*/ 11543 h 11544"/>
              <a:gd name="T108" fmla="*/ 13589 w 16058"/>
              <a:gd name="T109" fmla="*/ 11315 h 11544"/>
              <a:gd name="T110" fmla="*/ 15080 w 16058"/>
              <a:gd name="T111" fmla="*/ 10310 h 11544"/>
              <a:gd name="T112" fmla="*/ 15940 w 16058"/>
              <a:gd name="T113" fmla="*/ 8720 h 11544"/>
              <a:gd name="T114" fmla="*/ 15965 w 16058"/>
              <a:gd name="T115" fmla="*/ 6945 h 11544"/>
              <a:gd name="T116" fmla="*/ 15283 w 16058"/>
              <a:gd name="T117" fmla="*/ 5493 h 11544"/>
              <a:gd name="T118" fmla="*/ 14075 w 16058"/>
              <a:gd name="T119" fmla="*/ 4467 h 1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 name="Group 35"/>
          <p:cNvGrpSpPr/>
          <p:nvPr/>
        </p:nvGrpSpPr>
        <p:grpSpPr>
          <a:xfrm>
            <a:off x="3157035" y="3705660"/>
            <a:ext cx="477386" cy="476288"/>
            <a:chOff x="4594225" y="2119313"/>
            <a:chExt cx="690563" cy="688975"/>
          </a:xfrm>
          <a:solidFill>
            <a:schemeClr val="accent1"/>
          </a:solidFill>
        </p:grpSpPr>
        <p:sp>
          <p:nvSpPr>
            <p:cNvPr id="40"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 name="Group 39"/>
          <p:cNvGrpSpPr/>
          <p:nvPr/>
        </p:nvGrpSpPr>
        <p:grpSpPr>
          <a:xfrm>
            <a:off x="4934740" y="2768200"/>
            <a:ext cx="416836" cy="390006"/>
            <a:chOff x="6964363" y="2108200"/>
            <a:chExt cx="690562" cy="646113"/>
          </a:xfrm>
          <a:solidFill>
            <a:schemeClr val="tx2"/>
          </a:solidFill>
        </p:grpSpPr>
        <p:sp>
          <p:nvSpPr>
            <p:cNvPr id="4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Group 42"/>
          <p:cNvGrpSpPr/>
          <p:nvPr/>
        </p:nvGrpSpPr>
        <p:grpSpPr>
          <a:xfrm>
            <a:off x="6792063" y="3663271"/>
            <a:ext cx="303955" cy="441191"/>
            <a:chOff x="8591550" y="2065338"/>
            <a:chExt cx="474663" cy="688975"/>
          </a:xfrm>
          <a:solidFill>
            <a:schemeClr val="bg1">
              <a:lumMod val="65000"/>
            </a:schemeClr>
          </a:solidFill>
        </p:grpSpPr>
        <p:sp>
          <p:nvSpPr>
            <p:cNvPr id="47"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101"/>
            <p:cNvSpPr>
              <a:spLocks/>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9" name="Group 27"/>
          <p:cNvGrpSpPr/>
          <p:nvPr/>
        </p:nvGrpSpPr>
        <p:grpSpPr>
          <a:xfrm>
            <a:off x="10114912" y="2122452"/>
            <a:ext cx="1463815" cy="880636"/>
            <a:chOff x="10114912" y="2122452"/>
            <a:chExt cx="1463815" cy="880636"/>
          </a:xfrm>
        </p:grpSpPr>
        <p:sp>
          <p:nvSpPr>
            <p:cNvPr id="50" name="Rectangular Callout 49"/>
            <p:cNvSpPr/>
            <p:nvPr/>
          </p:nvSpPr>
          <p:spPr>
            <a:xfrm>
              <a:off x="10114912" y="2122452"/>
              <a:ext cx="1463815" cy="880636"/>
            </a:xfrm>
            <a:prstGeom prst="wedgeRectCallout">
              <a:avLst>
                <a:gd name="adj1" fmla="val -22338"/>
                <a:gd name="adj2" fmla="val 7125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13"/>
            <p:cNvSpPr>
              <a:spLocks noEditPoints="1"/>
            </p:cNvSpPr>
            <p:nvPr/>
          </p:nvSpPr>
          <p:spPr bwMode="auto">
            <a:xfrm>
              <a:off x="10587745" y="2221325"/>
              <a:ext cx="379918" cy="379919"/>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51"/>
            <p:cNvSpPr txBox="1"/>
            <p:nvPr/>
          </p:nvSpPr>
          <p:spPr>
            <a:xfrm>
              <a:off x="10114912" y="2622488"/>
              <a:ext cx="1463815" cy="276999"/>
            </a:xfrm>
            <a:prstGeom prst="rect">
              <a:avLst/>
            </a:prstGeom>
            <a:noFill/>
          </p:spPr>
          <p:txBody>
            <a:bodyPr wrap="squar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 ★ ★ ★</a:t>
              </a:r>
              <a:endParaRPr lang="id-ID"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Group 22"/>
          <p:cNvGrpSpPr/>
          <p:nvPr/>
        </p:nvGrpSpPr>
        <p:grpSpPr>
          <a:xfrm>
            <a:off x="8794557" y="4544347"/>
            <a:ext cx="2431140" cy="1120497"/>
            <a:chOff x="8794557" y="4544347"/>
            <a:chExt cx="2431140" cy="1120497"/>
          </a:xfrm>
        </p:grpSpPr>
        <p:sp>
          <p:nvSpPr>
            <p:cNvPr id="54" name="TextBox 29"/>
            <p:cNvSpPr txBox="1"/>
            <p:nvPr/>
          </p:nvSpPr>
          <p:spPr>
            <a:xfrm>
              <a:off x="8794557" y="4833847"/>
              <a:ext cx="2431140" cy="830997"/>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当数据集庞大时，添加均分的最近邻算法在预测新用户打分时，需要对</a:t>
              </a:r>
              <a:r>
                <a:rPr lang="en-US" altLang="zh-CN"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10000</a:t>
              </a: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个电影进行打分排序，时间开销较大。</a:t>
              </a:r>
              <a:endParaRPr lang="id-ID" sz="12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30"/>
            <p:cNvSpPr txBox="1"/>
            <p:nvPr/>
          </p:nvSpPr>
          <p:spPr>
            <a:xfrm>
              <a:off x="8794557" y="4544347"/>
              <a:ext cx="1562727" cy="338554"/>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时间开销</a:t>
              </a:r>
            </a:p>
          </p:txBody>
        </p:sp>
      </p:grpSp>
    </p:spTree>
    <p:extLst>
      <p:ext uri="{BB962C8B-B14F-4D97-AF65-F5344CB8AC3E}">
        <p14:creationId xmlns:p14="http://schemas.microsoft.com/office/powerpoint/2010/main" val="379336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animEffect transition="in" filter="fade">
                                      <p:cBhvr>
                                        <p:cTn id="17" dur="500"/>
                                        <p:tgtEl>
                                          <p:spTgt spid="35"/>
                                        </p:tgtEl>
                                      </p:cBhvr>
                                    </p:animEffect>
                                  </p:childTnLst>
                                </p:cTn>
                              </p:par>
                              <p:par>
                                <p:cTn id="18" presetID="2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22" presetClass="entr" presetSubtype="4"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22" presetClass="entr" presetSubtype="1"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up)">
                                      <p:cBhvr>
                                        <p:cTn id="52" dur="500"/>
                                        <p:tgtEl>
                                          <p:spTgt spid="23"/>
                                        </p:tgtEl>
                                      </p:cBhvr>
                                    </p:animEffect>
                                  </p:childTnLst>
                                </p:cTn>
                              </p:par>
                              <p:par>
                                <p:cTn id="53" presetID="22" presetClass="entr" presetSubtype="8"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500"/>
                                        <p:tgtEl>
                                          <p:spTgt spid="32"/>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par>
                                <p:cTn id="66" presetID="22" presetClass="entr" presetSubtype="4"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22" presetClass="entr" presetSubtype="8" fill="hold"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left)">
                                      <p:cBhvr>
                                        <p:cTn id="71" dur="500"/>
                                        <p:tgtEl>
                                          <p:spTgt spid="29"/>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par>
                          <p:cTn id="76" fill="hold">
                            <p:stCondLst>
                              <p:cond delay="5000"/>
                            </p:stCondLst>
                            <p:childTnLst>
                              <p:par>
                                <p:cTn id="77" presetID="53" presetClass="entr" presetSubtype="16"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Effect transition="in" filter="fade">
                                      <p:cBhvr>
                                        <p:cTn id="81" dur="500"/>
                                        <p:tgtEl>
                                          <p:spTgt spid="38"/>
                                        </p:tgtEl>
                                      </p:cBhvr>
                                    </p:animEffect>
                                  </p:childTnLst>
                                </p:cTn>
                              </p:par>
                              <p:par>
                                <p:cTn id="82" presetID="22" presetClass="entr" presetSubtype="1" fill="hold"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up)">
                                      <p:cBhvr>
                                        <p:cTn id="84" dur="500"/>
                                        <p:tgtEl>
                                          <p:spTgt spid="25"/>
                                        </p:tgtEl>
                                      </p:cBhvr>
                                    </p:animEffect>
                                  </p:childTnLst>
                                </p:cTn>
                              </p:par>
                              <p:par>
                                <p:cTn id="85" presetID="22" presetClass="entr" presetSubtype="8" fill="hold" nodeType="with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5500"/>
                            </p:stCondLst>
                            <p:childTnLst>
                              <p:par>
                                <p:cTn id="89" presetID="22" presetClass="entr" presetSubtype="8"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wipe(left)">
                                      <p:cBhvr>
                                        <p:cTn id="91" dur="500"/>
                                        <p:tgtEl>
                                          <p:spTgt spid="17"/>
                                        </p:tgtEl>
                                      </p:cBhvr>
                                    </p:animEffect>
                                  </p:childTnLst>
                                </p:cTn>
                              </p:par>
                            </p:childTnLst>
                          </p:cTn>
                        </p:par>
                        <p:par>
                          <p:cTn id="92" fill="hold">
                            <p:stCondLst>
                              <p:cond delay="6000"/>
                            </p:stCondLst>
                            <p:childTnLst>
                              <p:par>
                                <p:cTn id="93" presetID="53" presetClass="entr" presetSubtype="16"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ppt_w</p:attrName>
                                        </p:attrNameLst>
                                      </p:cBhvr>
                                      <p:tavLst>
                                        <p:tav tm="0">
                                          <p:val>
                                            <p:fltVal val="0"/>
                                          </p:val>
                                        </p:tav>
                                        <p:tav tm="100000">
                                          <p:val>
                                            <p:strVal val="#ppt_w"/>
                                          </p:val>
                                        </p:tav>
                                      </p:tavLst>
                                    </p:anim>
                                    <p:anim calcmode="lin" valueType="num">
                                      <p:cBhvr>
                                        <p:cTn id="96" dur="500" fill="hold"/>
                                        <p:tgtEl>
                                          <p:spTgt spid="49"/>
                                        </p:tgtEl>
                                        <p:attrNameLst>
                                          <p:attrName>ppt_h</p:attrName>
                                        </p:attrNameLst>
                                      </p:cBhvr>
                                      <p:tavLst>
                                        <p:tav tm="0">
                                          <p:val>
                                            <p:fltVal val="0"/>
                                          </p:val>
                                        </p:tav>
                                        <p:tav tm="100000">
                                          <p:val>
                                            <p:strVal val="#ppt_h"/>
                                          </p:val>
                                        </p:tav>
                                      </p:tavLst>
                                    </p:anim>
                                    <p:animEffect transition="in" filter="fade">
                                      <p:cBhvr>
                                        <p:cTn id="9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24432" y="520879"/>
            <a:ext cx="5797318" cy="965260"/>
            <a:chOff x="6264832" y="1562464"/>
            <a:chExt cx="5797318" cy="965260"/>
          </a:xfrm>
        </p:grpSpPr>
        <p:grpSp>
          <p:nvGrpSpPr>
            <p:cNvPr id="13" name="组合 12"/>
            <p:cNvGrpSpPr/>
            <p:nvPr/>
          </p:nvGrpSpPr>
          <p:grpSpPr>
            <a:xfrm>
              <a:off x="6264832" y="1562464"/>
              <a:ext cx="1012268" cy="965260"/>
              <a:chOff x="1385458" y="991717"/>
              <a:chExt cx="4603751" cy="4389967"/>
            </a:xfrm>
          </p:grpSpPr>
          <p:grpSp>
            <p:nvGrpSpPr>
              <p:cNvPr id="15" name="组合 14">
                <a:extLst>
                  <a:ext uri="{FF2B5EF4-FFF2-40B4-BE49-F238E27FC236}">
                    <a16:creationId xmlns:a16="http://schemas.microsoft.com/office/drawing/2014/main" id="{4D3B9094-1BAC-43B0-819B-DB0E370D3645}"/>
                  </a:ext>
                </a:extLst>
              </p:cNvPr>
              <p:cNvGrpSpPr/>
              <p:nvPr/>
            </p:nvGrpSpPr>
            <p:grpSpPr>
              <a:xfrm>
                <a:off x="1385458" y="991717"/>
                <a:ext cx="4603751" cy="4389967"/>
                <a:chOff x="1039093" y="743787"/>
                <a:chExt cx="3452813" cy="3292475"/>
              </a:xfrm>
            </p:grpSpPr>
            <p:sp>
              <p:nvSpPr>
                <p:cNvPr id="17" name="Freeform 52">
                  <a:extLst>
                    <a:ext uri="{FF2B5EF4-FFF2-40B4-BE49-F238E27FC236}">
                      <a16:creationId xmlns:a16="http://schemas.microsoft.com/office/drawing/2014/main" id="{BBB432FE-3DD4-42FD-B57B-52177EB6E467}"/>
                    </a:ext>
                  </a:extLst>
                </p:cNvPr>
                <p:cNvSpPr>
                  <a:spLocks/>
                </p:cNvSpPr>
                <p:nvPr/>
              </p:nvSpPr>
              <p:spPr bwMode="auto">
                <a:xfrm>
                  <a:off x="1039093" y="1567699"/>
                  <a:ext cx="1646238" cy="1646238"/>
                </a:xfrm>
                <a:custGeom>
                  <a:avLst/>
                  <a:gdLst>
                    <a:gd name="T0" fmla="*/ 1037 w 1037"/>
                    <a:gd name="T1" fmla="*/ 519 h 1037"/>
                    <a:gd name="T2" fmla="*/ 518 w 1037"/>
                    <a:gd name="T3" fmla="*/ 1037 h 1037"/>
                    <a:gd name="T4" fmla="*/ 0 w 1037"/>
                    <a:gd name="T5" fmla="*/ 519 h 1037"/>
                    <a:gd name="T6" fmla="*/ 518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8" y="1037"/>
                      </a:lnTo>
                      <a:lnTo>
                        <a:pt x="0" y="519"/>
                      </a:lnTo>
                      <a:lnTo>
                        <a:pt x="518" y="0"/>
                      </a:lnTo>
                      <a:lnTo>
                        <a:pt x="1037" y="519"/>
                      </a:lnTo>
                      <a:close/>
                    </a:path>
                  </a:pathLst>
                </a:custGeom>
                <a:solidFill>
                  <a:srgbClr val="006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8" name="Freeform 54">
                  <a:extLst>
                    <a:ext uri="{FF2B5EF4-FFF2-40B4-BE49-F238E27FC236}">
                      <a16:creationId xmlns:a16="http://schemas.microsoft.com/office/drawing/2014/main" id="{7100CCB8-E643-48AC-A590-D2F3A6C3BA8D}"/>
                    </a:ext>
                  </a:extLst>
                </p:cNvPr>
                <p:cNvSpPr>
                  <a:spLocks/>
                </p:cNvSpPr>
                <p:nvPr/>
              </p:nvSpPr>
              <p:spPr bwMode="auto">
                <a:xfrm>
                  <a:off x="1861418" y="743787"/>
                  <a:ext cx="1646238" cy="1646238"/>
                </a:xfrm>
                <a:custGeom>
                  <a:avLst/>
                  <a:gdLst>
                    <a:gd name="T0" fmla="*/ 1037 w 1037"/>
                    <a:gd name="T1" fmla="*/ 519 h 1037"/>
                    <a:gd name="T2" fmla="*/ 519 w 1037"/>
                    <a:gd name="T3" fmla="*/ 1037 h 1037"/>
                    <a:gd name="T4" fmla="*/ 0 w 1037"/>
                    <a:gd name="T5" fmla="*/ 519 h 1037"/>
                    <a:gd name="T6" fmla="*/ 519 w 1037"/>
                    <a:gd name="T7" fmla="*/ 0 h 1037"/>
                    <a:gd name="T8" fmla="*/ 1037 w 1037"/>
                    <a:gd name="T9" fmla="*/ 519 h 1037"/>
                  </a:gdLst>
                  <a:ahLst/>
                  <a:cxnLst>
                    <a:cxn ang="0">
                      <a:pos x="T0" y="T1"/>
                    </a:cxn>
                    <a:cxn ang="0">
                      <a:pos x="T2" y="T3"/>
                    </a:cxn>
                    <a:cxn ang="0">
                      <a:pos x="T4" y="T5"/>
                    </a:cxn>
                    <a:cxn ang="0">
                      <a:pos x="T6" y="T7"/>
                    </a:cxn>
                    <a:cxn ang="0">
                      <a:pos x="T8" y="T9"/>
                    </a:cxn>
                  </a:cxnLst>
                  <a:rect l="0" t="0" r="r" b="b"/>
                  <a:pathLst>
                    <a:path w="1037" h="1037">
                      <a:moveTo>
                        <a:pt x="1037" y="519"/>
                      </a:moveTo>
                      <a:lnTo>
                        <a:pt x="519" y="1037"/>
                      </a:lnTo>
                      <a:lnTo>
                        <a:pt x="0" y="519"/>
                      </a:lnTo>
                      <a:lnTo>
                        <a:pt x="519" y="0"/>
                      </a:lnTo>
                      <a:lnTo>
                        <a:pt x="1037" y="519"/>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19" name="Freeform 58">
                  <a:extLst>
                    <a:ext uri="{FF2B5EF4-FFF2-40B4-BE49-F238E27FC236}">
                      <a16:creationId xmlns:a16="http://schemas.microsoft.com/office/drawing/2014/main" id="{6F725922-1C40-4565-8C67-6F0B6D517D57}"/>
                    </a:ext>
                  </a:extLst>
                </p:cNvPr>
                <p:cNvSpPr>
                  <a:spLocks/>
                </p:cNvSpPr>
                <p:nvPr/>
              </p:nvSpPr>
              <p:spPr bwMode="auto">
                <a:xfrm>
                  <a:off x="1861418" y="2391612"/>
                  <a:ext cx="1646238" cy="1644650"/>
                </a:xfrm>
                <a:custGeom>
                  <a:avLst/>
                  <a:gdLst>
                    <a:gd name="T0" fmla="*/ 1037 w 1037"/>
                    <a:gd name="T1" fmla="*/ 518 h 1036"/>
                    <a:gd name="T2" fmla="*/ 519 w 1037"/>
                    <a:gd name="T3" fmla="*/ 1036 h 1036"/>
                    <a:gd name="T4" fmla="*/ 0 w 1037"/>
                    <a:gd name="T5" fmla="*/ 518 h 1036"/>
                    <a:gd name="T6" fmla="*/ 519 w 1037"/>
                    <a:gd name="T7" fmla="*/ 0 h 1036"/>
                    <a:gd name="T8" fmla="*/ 1037 w 1037"/>
                    <a:gd name="T9" fmla="*/ 518 h 1036"/>
                  </a:gdLst>
                  <a:ahLst/>
                  <a:cxnLst>
                    <a:cxn ang="0">
                      <a:pos x="T0" y="T1"/>
                    </a:cxn>
                    <a:cxn ang="0">
                      <a:pos x="T2" y="T3"/>
                    </a:cxn>
                    <a:cxn ang="0">
                      <a:pos x="T4" y="T5"/>
                    </a:cxn>
                    <a:cxn ang="0">
                      <a:pos x="T6" y="T7"/>
                    </a:cxn>
                    <a:cxn ang="0">
                      <a:pos x="T8" y="T9"/>
                    </a:cxn>
                  </a:cxnLst>
                  <a:rect l="0" t="0" r="r" b="b"/>
                  <a:pathLst>
                    <a:path w="1037" h="1036">
                      <a:moveTo>
                        <a:pt x="1037" y="518"/>
                      </a:moveTo>
                      <a:lnTo>
                        <a:pt x="519" y="1036"/>
                      </a:lnTo>
                      <a:lnTo>
                        <a:pt x="0" y="518"/>
                      </a:lnTo>
                      <a:lnTo>
                        <a:pt x="519" y="0"/>
                      </a:lnTo>
                      <a:lnTo>
                        <a:pt x="1037" y="518"/>
                      </a:lnTo>
                      <a:close/>
                    </a:path>
                  </a:pathLst>
                </a:custGeom>
                <a:solidFill>
                  <a:srgbClr val="0095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0" name="Freeform 73">
                  <a:extLst>
                    <a:ext uri="{FF2B5EF4-FFF2-40B4-BE49-F238E27FC236}">
                      <a16:creationId xmlns:a16="http://schemas.microsoft.com/office/drawing/2014/main" id="{09E69AF2-8C8B-4E01-86A5-13C841D5089A}"/>
                    </a:ext>
                  </a:extLst>
                </p:cNvPr>
                <p:cNvSpPr>
                  <a:spLocks/>
                </p:cNvSpPr>
                <p:nvPr/>
              </p:nvSpPr>
              <p:spPr bwMode="auto">
                <a:xfrm>
                  <a:off x="1475656" y="1183524"/>
                  <a:ext cx="2413000" cy="2414588"/>
                </a:xfrm>
                <a:custGeom>
                  <a:avLst/>
                  <a:gdLst>
                    <a:gd name="T0" fmla="*/ 1520 w 1520"/>
                    <a:gd name="T1" fmla="*/ 761 h 1521"/>
                    <a:gd name="T2" fmla="*/ 760 w 1520"/>
                    <a:gd name="T3" fmla="*/ 1521 h 1521"/>
                    <a:gd name="T4" fmla="*/ 0 w 1520"/>
                    <a:gd name="T5" fmla="*/ 761 h 1521"/>
                    <a:gd name="T6" fmla="*/ 760 w 1520"/>
                    <a:gd name="T7" fmla="*/ 0 h 1521"/>
                    <a:gd name="T8" fmla="*/ 1520 w 1520"/>
                    <a:gd name="T9" fmla="*/ 761 h 1521"/>
                  </a:gdLst>
                  <a:ahLst/>
                  <a:cxnLst>
                    <a:cxn ang="0">
                      <a:pos x="T0" y="T1"/>
                    </a:cxn>
                    <a:cxn ang="0">
                      <a:pos x="T2" y="T3"/>
                    </a:cxn>
                    <a:cxn ang="0">
                      <a:pos x="T4" y="T5"/>
                    </a:cxn>
                    <a:cxn ang="0">
                      <a:pos x="T6" y="T7"/>
                    </a:cxn>
                    <a:cxn ang="0">
                      <a:pos x="T8" y="T9"/>
                    </a:cxn>
                  </a:cxnLst>
                  <a:rect l="0" t="0" r="r" b="b"/>
                  <a:pathLst>
                    <a:path w="1520" h="1521">
                      <a:moveTo>
                        <a:pt x="1520" y="761"/>
                      </a:moveTo>
                      <a:lnTo>
                        <a:pt x="760" y="1521"/>
                      </a:lnTo>
                      <a:lnTo>
                        <a:pt x="0" y="761"/>
                      </a:lnTo>
                      <a:lnTo>
                        <a:pt x="760" y="0"/>
                      </a:lnTo>
                      <a:lnTo>
                        <a:pt x="1520" y="76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sp>
              <p:nvSpPr>
                <p:cNvPr id="21" name="Freeform 74">
                  <a:extLst>
                    <a:ext uri="{FF2B5EF4-FFF2-40B4-BE49-F238E27FC236}">
                      <a16:creationId xmlns:a16="http://schemas.microsoft.com/office/drawing/2014/main" id="{F7FBA36E-0343-4A09-BF22-3F8D1D754960}"/>
                    </a:ext>
                  </a:extLst>
                </p:cNvPr>
                <p:cNvSpPr>
                  <a:spLocks/>
                </p:cNvSpPr>
                <p:nvPr/>
              </p:nvSpPr>
              <p:spPr bwMode="auto">
                <a:xfrm>
                  <a:off x="3461618" y="2472574"/>
                  <a:ext cx="1030288" cy="1028700"/>
                </a:xfrm>
                <a:custGeom>
                  <a:avLst/>
                  <a:gdLst>
                    <a:gd name="T0" fmla="*/ 649 w 649"/>
                    <a:gd name="T1" fmla="*/ 324 h 648"/>
                    <a:gd name="T2" fmla="*/ 325 w 649"/>
                    <a:gd name="T3" fmla="*/ 648 h 648"/>
                    <a:gd name="T4" fmla="*/ 0 w 649"/>
                    <a:gd name="T5" fmla="*/ 324 h 648"/>
                    <a:gd name="T6" fmla="*/ 325 w 649"/>
                    <a:gd name="T7" fmla="*/ 0 h 648"/>
                    <a:gd name="T8" fmla="*/ 649 w 649"/>
                    <a:gd name="T9" fmla="*/ 324 h 648"/>
                  </a:gdLst>
                  <a:ahLst/>
                  <a:cxnLst>
                    <a:cxn ang="0">
                      <a:pos x="T0" y="T1"/>
                    </a:cxn>
                    <a:cxn ang="0">
                      <a:pos x="T2" y="T3"/>
                    </a:cxn>
                    <a:cxn ang="0">
                      <a:pos x="T4" y="T5"/>
                    </a:cxn>
                    <a:cxn ang="0">
                      <a:pos x="T6" y="T7"/>
                    </a:cxn>
                    <a:cxn ang="0">
                      <a:pos x="T8" y="T9"/>
                    </a:cxn>
                  </a:cxnLst>
                  <a:rect l="0" t="0" r="r" b="b"/>
                  <a:pathLst>
                    <a:path w="649" h="648">
                      <a:moveTo>
                        <a:pt x="649" y="324"/>
                      </a:moveTo>
                      <a:lnTo>
                        <a:pt x="325" y="648"/>
                      </a:lnTo>
                      <a:lnTo>
                        <a:pt x="0" y="324"/>
                      </a:lnTo>
                      <a:lnTo>
                        <a:pt x="325" y="0"/>
                      </a:lnTo>
                      <a:lnTo>
                        <a:pt x="649" y="324"/>
                      </a:lnTo>
                      <a:close/>
                    </a:path>
                  </a:pathLst>
                </a:custGeom>
                <a:solidFill>
                  <a:srgbClr val="49BA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a:endParaRPr lang="zh-CN" altLang="en-US" sz="2400" kern="0">
                    <a:solidFill>
                      <a:sysClr val="windowText" lastClr="000000"/>
                    </a:solidFill>
                  </a:endParaRPr>
                </a:p>
              </p:txBody>
            </p:sp>
          </p:grpSp>
          <p:sp>
            <p:nvSpPr>
              <p:cNvPr id="16" name="Rectangle 9">
                <a:extLst>
                  <a:ext uri="{FF2B5EF4-FFF2-40B4-BE49-F238E27FC236}">
                    <a16:creationId xmlns:a16="http://schemas.microsoft.com/office/drawing/2014/main" id="{C231FF43-A215-43DC-8A7F-4BD0E9251E8C}"/>
                  </a:ext>
                </a:extLst>
              </p:cNvPr>
              <p:cNvSpPr/>
              <p:nvPr/>
            </p:nvSpPr>
            <p:spPr>
              <a:xfrm>
                <a:off x="2122265" y="2221113"/>
                <a:ext cx="3062612" cy="1570826"/>
              </a:xfrm>
              <a:prstGeom prst="rect">
                <a:avLst/>
              </a:prstGeom>
            </p:spPr>
            <p:txBody>
              <a:bodyPr wrap="square">
                <a:noAutofit/>
              </a:bodyPr>
              <a:lstStyle/>
              <a:p>
                <a:pPr algn="ctr" defTabSz="1219170"/>
                <a:r>
                  <a:rPr lang="en-US" altLang="zh-CN" sz="2400" b="1" kern="0"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id="{E450E6C3-29A0-46C6-9E0B-7831B526E39C}"/>
                </a:ext>
              </a:extLst>
            </p:cNvPr>
            <p:cNvSpPr/>
            <p:nvPr/>
          </p:nvSpPr>
          <p:spPr>
            <a:xfrm>
              <a:off x="7327829" y="1786718"/>
              <a:ext cx="4734321" cy="584775"/>
            </a:xfrm>
            <a:prstGeom prst="rect">
              <a:avLst/>
            </a:prstGeom>
          </p:spPr>
          <p:txBody>
            <a:bodyPr wrap="square">
              <a:spAutoFit/>
            </a:bodyPr>
            <a:lstStyle/>
            <a:p>
              <a:pPr fontAlgn="auto">
                <a:spcBef>
                  <a:spcPts val="0"/>
                </a:spcBef>
                <a:spcAft>
                  <a:spcPts val="0"/>
                </a:spcAft>
                <a:defRPr/>
              </a:pPr>
              <a:r>
                <a:rPr lang="zh-CN" altLang="en-US" sz="3200" b="1" spc="300" dirty="0">
                  <a:solidFill>
                    <a:srgbClr val="333333"/>
                  </a:solidFill>
                  <a:latin typeface="微软雅黑" panose="020B0503020204020204" pitchFamily="34" charset="-122"/>
                  <a:ea typeface="微软雅黑" panose="020B0503020204020204" pitchFamily="34" charset="-122"/>
                  <a:cs typeface="+mn-ea"/>
                  <a:sym typeface="+mn-lt"/>
                </a:rPr>
                <a:t>待完成工作</a:t>
              </a:r>
              <a:endParaRPr lang="zh-CN" altLang="en-US" sz="1100" b="1" spc="300" dirty="0">
                <a:solidFill>
                  <a:srgbClr val="333333"/>
                </a:solidFill>
                <a:latin typeface="微软雅黑" panose="020B0503020204020204" pitchFamily="34" charset="-122"/>
                <a:ea typeface="微软雅黑" panose="020B0503020204020204" pitchFamily="34" charset="-122"/>
                <a:cs typeface="+mn-ea"/>
                <a:sym typeface="+mn-lt"/>
              </a:endParaRPr>
            </a:p>
          </p:txBody>
        </p:sp>
      </p:grpSp>
      <p:sp>
        <p:nvSpPr>
          <p:cNvPr id="22" name="Rectangular Callout 48"/>
          <p:cNvSpPr/>
          <p:nvPr/>
        </p:nvSpPr>
        <p:spPr>
          <a:xfrm>
            <a:off x="7430675" y="3013950"/>
            <a:ext cx="4232637" cy="1264068"/>
          </a:xfrm>
          <a:prstGeom prst="wedgeRectCallout">
            <a:avLst>
              <a:gd name="adj1" fmla="val -55039"/>
              <a:gd name="adj2" fmla="val 1929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Freeform 59"/>
          <p:cNvSpPr>
            <a:spLocks noEditPoints="1"/>
          </p:cNvSpPr>
          <p:nvPr/>
        </p:nvSpPr>
        <p:spPr bwMode="auto">
          <a:xfrm>
            <a:off x="7516676" y="2002278"/>
            <a:ext cx="438556" cy="329423"/>
          </a:xfrm>
          <a:custGeom>
            <a:avLst/>
            <a:gdLst>
              <a:gd name="T0" fmla="*/ 3355 w 16058"/>
              <a:gd name="T1" fmla="*/ 1202 h 12062"/>
              <a:gd name="T2" fmla="*/ 12900 w 16058"/>
              <a:gd name="T3" fmla="*/ 3520 h 12062"/>
              <a:gd name="T4" fmla="*/ 6375 w 16058"/>
              <a:gd name="T5" fmla="*/ 9292 h 12062"/>
              <a:gd name="T6" fmla="*/ 7499 w 16058"/>
              <a:gd name="T7" fmla="*/ 10191 h 12062"/>
              <a:gd name="T8" fmla="*/ 3867 w 16058"/>
              <a:gd name="T9" fmla="*/ 3520 h 12062"/>
              <a:gd name="T10" fmla="*/ 4867 w 16058"/>
              <a:gd name="T11" fmla="*/ 1808 h 12062"/>
              <a:gd name="T12" fmla="*/ 10392 w 16058"/>
              <a:gd name="T13" fmla="*/ 1006 h 12062"/>
              <a:gd name="T14" fmla="*/ 11161 w 16058"/>
              <a:gd name="T15" fmla="*/ 2489 h 12062"/>
              <a:gd name="T16" fmla="*/ 8559 w 16058"/>
              <a:gd name="T17" fmla="*/ 10191 h 12062"/>
              <a:gd name="T18" fmla="*/ 9279 w 16058"/>
              <a:gd name="T19" fmla="*/ 4022 h 12062"/>
              <a:gd name="T20" fmla="*/ 6524 w 16058"/>
              <a:gd name="T21" fmla="*/ 3192 h 12062"/>
              <a:gd name="T22" fmla="*/ 8421 w 16058"/>
              <a:gd name="T23" fmla="*/ 2263 h 12062"/>
              <a:gd name="T24" fmla="*/ 15764 w 16058"/>
              <a:gd name="T25" fmla="*/ 2849 h 12062"/>
              <a:gd name="T26" fmla="*/ 13141 w 16058"/>
              <a:gd name="T27" fmla="*/ 228 h 12062"/>
              <a:gd name="T28" fmla="*/ 13041 w 16058"/>
              <a:gd name="T29" fmla="*/ 156 h 12062"/>
              <a:gd name="T30" fmla="*/ 12934 w 16058"/>
              <a:gd name="T31" fmla="*/ 97 h 12062"/>
              <a:gd name="T32" fmla="*/ 12820 w 16058"/>
              <a:gd name="T33" fmla="*/ 51 h 12062"/>
              <a:gd name="T34" fmla="*/ 12702 w 16058"/>
              <a:gd name="T35" fmla="*/ 19 h 12062"/>
              <a:gd name="T36" fmla="*/ 12579 w 16058"/>
              <a:gd name="T37" fmla="*/ 3 h 12062"/>
              <a:gd name="T38" fmla="*/ 3529 w 16058"/>
              <a:gd name="T39" fmla="*/ 0 h 12062"/>
              <a:gd name="T40" fmla="*/ 3405 w 16058"/>
              <a:gd name="T41" fmla="*/ 11 h 12062"/>
              <a:gd name="T42" fmla="*/ 3285 w 16058"/>
              <a:gd name="T43" fmla="*/ 36 h 12062"/>
              <a:gd name="T44" fmla="*/ 3169 w 16058"/>
              <a:gd name="T45" fmla="*/ 76 h 12062"/>
              <a:gd name="T46" fmla="*/ 3059 w 16058"/>
              <a:gd name="T47" fmla="*/ 131 h 12062"/>
              <a:gd name="T48" fmla="*/ 2957 w 16058"/>
              <a:gd name="T49" fmla="*/ 197 h 12062"/>
              <a:gd name="T50" fmla="*/ 2861 w 16058"/>
              <a:gd name="T51" fmla="*/ 278 h 12062"/>
              <a:gd name="T52" fmla="*/ 242 w 16058"/>
              <a:gd name="T53" fmla="*/ 2906 h 12062"/>
              <a:gd name="T54" fmla="*/ 166 w 16058"/>
              <a:gd name="T55" fmla="*/ 3008 h 12062"/>
              <a:gd name="T56" fmla="*/ 103 w 16058"/>
              <a:gd name="T57" fmla="*/ 3116 h 12062"/>
              <a:gd name="T58" fmla="*/ 56 w 16058"/>
              <a:gd name="T59" fmla="*/ 3231 h 12062"/>
              <a:gd name="T60" fmla="*/ 23 w 16058"/>
              <a:gd name="T61" fmla="*/ 3349 h 12062"/>
              <a:gd name="T62" fmla="*/ 5 w 16058"/>
              <a:gd name="T63" fmla="*/ 3469 h 12062"/>
              <a:gd name="T64" fmla="*/ 1 w 16058"/>
              <a:gd name="T65" fmla="*/ 3611 h 12062"/>
              <a:gd name="T66" fmla="*/ 37 w 16058"/>
              <a:gd name="T67" fmla="*/ 3830 h 12062"/>
              <a:gd name="T68" fmla="*/ 90 w 16058"/>
              <a:gd name="T69" fmla="*/ 3978 h 12062"/>
              <a:gd name="T70" fmla="*/ 144 w 16058"/>
              <a:gd name="T71" fmla="*/ 4079 h 12062"/>
              <a:gd name="T72" fmla="*/ 209 w 16058"/>
              <a:gd name="T73" fmla="*/ 4174 h 12062"/>
              <a:gd name="T74" fmla="*/ 7297 w 16058"/>
              <a:gd name="T75" fmla="*/ 11744 h 12062"/>
              <a:gd name="T76" fmla="*/ 7395 w 16058"/>
              <a:gd name="T77" fmla="*/ 11836 h 12062"/>
              <a:gd name="T78" fmla="*/ 7502 w 16058"/>
              <a:gd name="T79" fmla="*/ 11912 h 12062"/>
              <a:gd name="T80" fmla="*/ 7618 w 16058"/>
              <a:gd name="T81" fmla="*/ 11974 h 12062"/>
              <a:gd name="T82" fmla="*/ 7741 w 16058"/>
              <a:gd name="T83" fmla="*/ 12020 h 12062"/>
              <a:gd name="T84" fmla="*/ 7869 w 16058"/>
              <a:gd name="T85" fmla="*/ 12049 h 12062"/>
              <a:gd name="T86" fmla="*/ 8002 w 16058"/>
              <a:gd name="T87" fmla="*/ 12062 h 12062"/>
              <a:gd name="T88" fmla="*/ 8135 w 16058"/>
              <a:gd name="T89" fmla="*/ 12056 h 12062"/>
              <a:gd name="T90" fmla="*/ 8266 w 16058"/>
              <a:gd name="T91" fmla="*/ 12034 h 12062"/>
              <a:gd name="T92" fmla="*/ 8392 w 16058"/>
              <a:gd name="T93" fmla="*/ 11994 h 12062"/>
              <a:gd name="T94" fmla="*/ 8511 w 16058"/>
              <a:gd name="T95" fmla="*/ 11938 h 12062"/>
              <a:gd name="T96" fmla="*/ 8622 w 16058"/>
              <a:gd name="T97" fmla="*/ 11868 h 12062"/>
              <a:gd name="T98" fmla="*/ 8724 w 16058"/>
              <a:gd name="T99" fmla="*/ 11782 h 12062"/>
              <a:gd name="T100" fmla="*/ 15821 w 16058"/>
              <a:gd name="T101" fmla="*/ 4210 h 12062"/>
              <a:gd name="T102" fmla="*/ 15892 w 16058"/>
              <a:gd name="T103" fmla="*/ 4115 h 12062"/>
              <a:gd name="T104" fmla="*/ 15951 w 16058"/>
              <a:gd name="T105" fmla="*/ 4014 h 12062"/>
              <a:gd name="T106" fmla="*/ 15997 w 16058"/>
              <a:gd name="T107" fmla="*/ 3908 h 12062"/>
              <a:gd name="T108" fmla="*/ 16030 w 16058"/>
              <a:gd name="T109" fmla="*/ 3799 h 12062"/>
              <a:gd name="T110" fmla="*/ 16050 w 16058"/>
              <a:gd name="T111" fmla="*/ 3686 h 12062"/>
              <a:gd name="T112" fmla="*/ 16058 w 16058"/>
              <a:gd name="T113" fmla="*/ 3574 h 12062"/>
              <a:gd name="T114" fmla="*/ 16053 w 16058"/>
              <a:gd name="T115" fmla="*/ 3456 h 12062"/>
              <a:gd name="T116" fmla="*/ 16034 w 16058"/>
              <a:gd name="T117" fmla="*/ 3338 h 12062"/>
              <a:gd name="T118" fmla="*/ 16000 w 16058"/>
              <a:gd name="T119" fmla="*/ 3222 h 12062"/>
              <a:gd name="T120" fmla="*/ 15953 w 16058"/>
              <a:gd name="T121" fmla="*/ 3111 h 12062"/>
              <a:gd name="T122" fmla="*/ 15891 w 16058"/>
              <a:gd name="T123" fmla="*/ 3005 h 12062"/>
              <a:gd name="T124" fmla="*/ 15816 w 16058"/>
              <a:gd name="T125" fmla="*/ 2905 h 1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58" h="12062">
                <a:moveTo>
                  <a:pt x="3355" y="1202"/>
                </a:moveTo>
                <a:lnTo>
                  <a:pt x="4509" y="2165"/>
                </a:lnTo>
                <a:lnTo>
                  <a:pt x="3157" y="3520"/>
                </a:lnTo>
                <a:lnTo>
                  <a:pt x="1007" y="3520"/>
                </a:lnTo>
                <a:lnTo>
                  <a:pt x="3355" y="1202"/>
                </a:lnTo>
                <a:close/>
                <a:moveTo>
                  <a:pt x="12900" y="3520"/>
                </a:moveTo>
                <a:lnTo>
                  <a:pt x="11549" y="2165"/>
                </a:lnTo>
                <a:lnTo>
                  <a:pt x="12702" y="1203"/>
                </a:lnTo>
                <a:lnTo>
                  <a:pt x="15013" y="3520"/>
                </a:lnTo>
                <a:lnTo>
                  <a:pt x="12900" y="3520"/>
                </a:lnTo>
                <a:close/>
                <a:moveTo>
                  <a:pt x="12837" y="4022"/>
                </a:moveTo>
                <a:lnTo>
                  <a:pt x="14621" y="4022"/>
                </a:lnTo>
                <a:lnTo>
                  <a:pt x="9682" y="9292"/>
                </a:lnTo>
                <a:lnTo>
                  <a:pt x="12837" y="4022"/>
                </a:lnTo>
                <a:close/>
                <a:moveTo>
                  <a:pt x="6375" y="9292"/>
                </a:moveTo>
                <a:lnTo>
                  <a:pt x="1438" y="4022"/>
                </a:lnTo>
                <a:lnTo>
                  <a:pt x="3221" y="4022"/>
                </a:lnTo>
                <a:lnTo>
                  <a:pt x="6375" y="9292"/>
                </a:lnTo>
                <a:close/>
                <a:moveTo>
                  <a:pt x="6268" y="4022"/>
                </a:moveTo>
                <a:lnTo>
                  <a:pt x="7499" y="10191"/>
                </a:lnTo>
                <a:lnTo>
                  <a:pt x="3806" y="4022"/>
                </a:lnTo>
                <a:lnTo>
                  <a:pt x="6268" y="4022"/>
                </a:lnTo>
                <a:close/>
                <a:moveTo>
                  <a:pt x="4897" y="2489"/>
                </a:moveTo>
                <a:lnTo>
                  <a:pt x="6132" y="3520"/>
                </a:lnTo>
                <a:lnTo>
                  <a:pt x="3867" y="3520"/>
                </a:lnTo>
                <a:lnTo>
                  <a:pt x="4897" y="2489"/>
                </a:lnTo>
                <a:close/>
                <a:moveTo>
                  <a:pt x="4867" y="1808"/>
                </a:moveTo>
                <a:lnTo>
                  <a:pt x="3905" y="1006"/>
                </a:lnTo>
                <a:lnTo>
                  <a:pt x="5666" y="1006"/>
                </a:lnTo>
                <a:lnTo>
                  <a:pt x="4867" y="1808"/>
                </a:lnTo>
                <a:close/>
                <a:moveTo>
                  <a:pt x="8029" y="1936"/>
                </a:moveTo>
                <a:lnTo>
                  <a:pt x="6915" y="1006"/>
                </a:lnTo>
                <a:lnTo>
                  <a:pt x="9143" y="1006"/>
                </a:lnTo>
                <a:lnTo>
                  <a:pt x="8029" y="1936"/>
                </a:lnTo>
                <a:close/>
                <a:moveTo>
                  <a:pt x="10392" y="1006"/>
                </a:moveTo>
                <a:lnTo>
                  <a:pt x="12154" y="1006"/>
                </a:lnTo>
                <a:lnTo>
                  <a:pt x="11192" y="1808"/>
                </a:lnTo>
                <a:lnTo>
                  <a:pt x="10392" y="1006"/>
                </a:lnTo>
                <a:close/>
                <a:moveTo>
                  <a:pt x="9926" y="3520"/>
                </a:moveTo>
                <a:lnTo>
                  <a:pt x="11161" y="2489"/>
                </a:lnTo>
                <a:lnTo>
                  <a:pt x="12190" y="3520"/>
                </a:lnTo>
                <a:lnTo>
                  <a:pt x="9926" y="3520"/>
                </a:lnTo>
                <a:close/>
                <a:moveTo>
                  <a:pt x="9790" y="4022"/>
                </a:moveTo>
                <a:lnTo>
                  <a:pt x="12252" y="4022"/>
                </a:lnTo>
                <a:lnTo>
                  <a:pt x="8559" y="10191"/>
                </a:lnTo>
                <a:lnTo>
                  <a:pt x="9790" y="4022"/>
                </a:lnTo>
                <a:close/>
                <a:moveTo>
                  <a:pt x="9279" y="4022"/>
                </a:moveTo>
                <a:lnTo>
                  <a:pt x="8029" y="10283"/>
                </a:lnTo>
                <a:lnTo>
                  <a:pt x="6779" y="4022"/>
                </a:lnTo>
                <a:lnTo>
                  <a:pt x="9279" y="4022"/>
                </a:lnTo>
                <a:close/>
                <a:moveTo>
                  <a:pt x="6524" y="3192"/>
                </a:moveTo>
                <a:lnTo>
                  <a:pt x="5253" y="2132"/>
                </a:lnTo>
                <a:lnTo>
                  <a:pt x="6266" y="1117"/>
                </a:lnTo>
                <a:lnTo>
                  <a:pt x="7637" y="2263"/>
                </a:lnTo>
                <a:lnTo>
                  <a:pt x="6524" y="3192"/>
                </a:lnTo>
                <a:close/>
                <a:moveTo>
                  <a:pt x="8421" y="2263"/>
                </a:moveTo>
                <a:lnTo>
                  <a:pt x="9792" y="1117"/>
                </a:lnTo>
                <a:lnTo>
                  <a:pt x="10806" y="2132"/>
                </a:lnTo>
                <a:lnTo>
                  <a:pt x="9534" y="3192"/>
                </a:lnTo>
                <a:lnTo>
                  <a:pt x="8421" y="2263"/>
                </a:lnTo>
                <a:close/>
                <a:moveTo>
                  <a:pt x="9143" y="3520"/>
                </a:moveTo>
                <a:lnTo>
                  <a:pt x="6915" y="3520"/>
                </a:lnTo>
                <a:lnTo>
                  <a:pt x="8029" y="2589"/>
                </a:lnTo>
                <a:lnTo>
                  <a:pt x="9143" y="3520"/>
                </a:lnTo>
                <a:close/>
                <a:moveTo>
                  <a:pt x="15764" y="2849"/>
                </a:moveTo>
                <a:lnTo>
                  <a:pt x="13215" y="295"/>
                </a:lnTo>
                <a:lnTo>
                  <a:pt x="13197" y="278"/>
                </a:lnTo>
                <a:lnTo>
                  <a:pt x="13179" y="260"/>
                </a:lnTo>
                <a:lnTo>
                  <a:pt x="13160" y="243"/>
                </a:lnTo>
                <a:lnTo>
                  <a:pt x="13141" y="228"/>
                </a:lnTo>
                <a:lnTo>
                  <a:pt x="13121" y="212"/>
                </a:lnTo>
                <a:lnTo>
                  <a:pt x="13102" y="197"/>
                </a:lnTo>
                <a:lnTo>
                  <a:pt x="13082" y="183"/>
                </a:lnTo>
                <a:lnTo>
                  <a:pt x="13062" y="169"/>
                </a:lnTo>
                <a:lnTo>
                  <a:pt x="13041" y="156"/>
                </a:lnTo>
                <a:lnTo>
                  <a:pt x="13020" y="143"/>
                </a:lnTo>
                <a:lnTo>
                  <a:pt x="12999" y="131"/>
                </a:lnTo>
                <a:lnTo>
                  <a:pt x="12978" y="119"/>
                </a:lnTo>
                <a:lnTo>
                  <a:pt x="12956" y="108"/>
                </a:lnTo>
                <a:lnTo>
                  <a:pt x="12934" y="97"/>
                </a:lnTo>
                <a:lnTo>
                  <a:pt x="12912" y="86"/>
                </a:lnTo>
                <a:lnTo>
                  <a:pt x="12890" y="76"/>
                </a:lnTo>
                <a:lnTo>
                  <a:pt x="12866" y="67"/>
                </a:lnTo>
                <a:lnTo>
                  <a:pt x="12843" y="59"/>
                </a:lnTo>
                <a:lnTo>
                  <a:pt x="12820" y="51"/>
                </a:lnTo>
                <a:lnTo>
                  <a:pt x="12797" y="43"/>
                </a:lnTo>
                <a:lnTo>
                  <a:pt x="12773" y="36"/>
                </a:lnTo>
                <a:lnTo>
                  <a:pt x="12750" y="30"/>
                </a:lnTo>
                <a:lnTo>
                  <a:pt x="12726" y="25"/>
                </a:lnTo>
                <a:lnTo>
                  <a:pt x="12702" y="19"/>
                </a:lnTo>
                <a:lnTo>
                  <a:pt x="12678" y="15"/>
                </a:lnTo>
                <a:lnTo>
                  <a:pt x="12654" y="11"/>
                </a:lnTo>
                <a:lnTo>
                  <a:pt x="12629" y="8"/>
                </a:lnTo>
                <a:lnTo>
                  <a:pt x="12605" y="5"/>
                </a:lnTo>
                <a:lnTo>
                  <a:pt x="12579" y="3"/>
                </a:lnTo>
                <a:lnTo>
                  <a:pt x="12555" y="1"/>
                </a:lnTo>
                <a:lnTo>
                  <a:pt x="12530" y="0"/>
                </a:lnTo>
                <a:lnTo>
                  <a:pt x="12505" y="0"/>
                </a:lnTo>
                <a:lnTo>
                  <a:pt x="3554" y="0"/>
                </a:lnTo>
                <a:lnTo>
                  <a:pt x="3529" y="0"/>
                </a:lnTo>
                <a:lnTo>
                  <a:pt x="3504" y="1"/>
                </a:lnTo>
                <a:lnTo>
                  <a:pt x="3480" y="3"/>
                </a:lnTo>
                <a:lnTo>
                  <a:pt x="3454" y="5"/>
                </a:lnTo>
                <a:lnTo>
                  <a:pt x="3430" y="8"/>
                </a:lnTo>
                <a:lnTo>
                  <a:pt x="3405" y="11"/>
                </a:lnTo>
                <a:lnTo>
                  <a:pt x="3381" y="15"/>
                </a:lnTo>
                <a:lnTo>
                  <a:pt x="3357" y="19"/>
                </a:lnTo>
                <a:lnTo>
                  <a:pt x="3333" y="25"/>
                </a:lnTo>
                <a:lnTo>
                  <a:pt x="3309" y="30"/>
                </a:lnTo>
                <a:lnTo>
                  <a:pt x="3285" y="36"/>
                </a:lnTo>
                <a:lnTo>
                  <a:pt x="3262" y="43"/>
                </a:lnTo>
                <a:lnTo>
                  <a:pt x="3239" y="51"/>
                </a:lnTo>
                <a:lnTo>
                  <a:pt x="3216" y="59"/>
                </a:lnTo>
                <a:lnTo>
                  <a:pt x="3193" y="67"/>
                </a:lnTo>
                <a:lnTo>
                  <a:pt x="3169" y="76"/>
                </a:lnTo>
                <a:lnTo>
                  <a:pt x="3147" y="86"/>
                </a:lnTo>
                <a:lnTo>
                  <a:pt x="3124" y="97"/>
                </a:lnTo>
                <a:lnTo>
                  <a:pt x="3103" y="108"/>
                </a:lnTo>
                <a:lnTo>
                  <a:pt x="3081" y="119"/>
                </a:lnTo>
                <a:lnTo>
                  <a:pt x="3059" y="131"/>
                </a:lnTo>
                <a:lnTo>
                  <a:pt x="3038" y="143"/>
                </a:lnTo>
                <a:lnTo>
                  <a:pt x="3017" y="156"/>
                </a:lnTo>
                <a:lnTo>
                  <a:pt x="2997" y="169"/>
                </a:lnTo>
                <a:lnTo>
                  <a:pt x="2977" y="183"/>
                </a:lnTo>
                <a:lnTo>
                  <a:pt x="2957" y="197"/>
                </a:lnTo>
                <a:lnTo>
                  <a:pt x="2937" y="212"/>
                </a:lnTo>
                <a:lnTo>
                  <a:pt x="2918" y="228"/>
                </a:lnTo>
                <a:lnTo>
                  <a:pt x="2898" y="243"/>
                </a:lnTo>
                <a:lnTo>
                  <a:pt x="2880" y="260"/>
                </a:lnTo>
                <a:lnTo>
                  <a:pt x="2861" y="278"/>
                </a:lnTo>
                <a:lnTo>
                  <a:pt x="2844" y="295"/>
                </a:lnTo>
                <a:lnTo>
                  <a:pt x="295" y="2849"/>
                </a:lnTo>
                <a:lnTo>
                  <a:pt x="277" y="2868"/>
                </a:lnTo>
                <a:lnTo>
                  <a:pt x="259" y="2887"/>
                </a:lnTo>
                <a:lnTo>
                  <a:pt x="242" y="2906"/>
                </a:lnTo>
                <a:lnTo>
                  <a:pt x="226" y="2926"/>
                </a:lnTo>
                <a:lnTo>
                  <a:pt x="210" y="2946"/>
                </a:lnTo>
                <a:lnTo>
                  <a:pt x="195" y="2966"/>
                </a:lnTo>
                <a:lnTo>
                  <a:pt x="180" y="2987"/>
                </a:lnTo>
                <a:lnTo>
                  <a:pt x="166" y="3008"/>
                </a:lnTo>
                <a:lnTo>
                  <a:pt x="152" y="3029"/>
                </a:lnTo>
                <a:lnTo>
                  <a:pt x="140" y="3051"/>
                </a:lnTo>
                <a:lnTo>
                  <a:pt x="126" y="3072"/>
                </a:lnTo>
                <a:lnTo>
                  <a:pt x="114" y="3094"/>
                </a:lnTo>
                <a:lnTo>
                  <a:pt x="103" y="3116"/>
                </a:lnTo>
                <a:lnTo>
                  <a:pt x="93" y="3139"/>
                </a:lnTo>
                <a:lnTo>
                  <a:pt x="83" y="3162"/>
                </a:lnTo>
                <a:lnTo>
                  <a:pt x="73" y="3185"/>
                </a:lnTo>
                <a:lnTo>
                  <a:pt x="64" y="3208"/>
                </a:lnTo>
                <a:lnTo>
                  <a:pt x="56" y="3231"/>
                </a:lnTo>
                <a:lnTo>
                  <a:pt x="48" y="3254"/>
                </a:lnTo>
                <a:lnTo>
                  <a:pt x="41" y="3277"/>
                </a:lnTo>
                <a:lnTo>
                  <a:pt x="34" y="3301"/>
                </a:lnTo>
                <a:lnTo>
                  <a:pt x="28" y="3324"/>
                </a:lnTo>
                <a:lnTo>
                  <a:pt x="23" y="3349"/>
                </a:lnTo>
                <a:lnTo>
                  <a:pt x="18" y="3373"/>
                </a:lnTo>
                <a:lnTo>
                  <a:pt x="14" y="3397"/>
                </a:lnTo>
                <a:lnTo>
                  <a:pt x="10" y="3421"/>
                </a:lnTo>
                <a:lnTo>
                  <a:pt x="7" y="3445"/>
                </a:lnTo>
                <a:lnTo>
                  <a:pt x="5" y="3469"/>
                </a:lnTo>
                <a:lnTo>
                  <a:pt x="3" y="3493"/>
                </a:lnTo>
                <a:lnTo>
                  <a:pt x="1" y="3518"/>
                </a:lnTo>
                <a:lnTo>
                  <a:pt x="0" y="3543"/>
                </a:lnTo>
                <a:lnTo>
                  <a:pt x="0" y="3567"/>
                </a:lnTo>
                <a:lnTo>
                  <a:pt x="1" y="3611"/>
                </a:lnTo>
                <a:lnTo>
                  <a:pt x="5" y="3655"/>
                </a:lnTo>
                <a:lnTo>
                  <a:pt x="10" y="3700"/>
                </a:lnTo>
                <a:lnTo>
                  <a:pt x="17" y="3743"/>
                </a:lnTo>
                <a:lnTo>
                  <a:pt x="26" y="3787"/>
                </a:lnTo>
                <a:lnTo>
                  <a:pt x="37" y="3830"/>
                </a:lnTo>
                <a:lnTo>
                  <a:pt x="49" y="3874"/>
                </a:lnTo>
                <a:lnTo>
                  <a:pt x="64" y="3916"/>
                </a:lnTo>
                <a:lnTo>
                  <a:pt x="72" y="3936"/>
                </a:lnTo>
                <a:lnTo>
                  <a:pt x="81" y="3957"/>
                </a:lnTo>
                <a:lnTo>
                  <a:pt x="90" y="3978"/>
                </a:lnTo>
                <a:lnTo>
                  <a:pt x="100" y="3998"/>
                </a:lnTo>
                <a:lnTo>
                  <a:pt x="110" y="4018"/>
                </a:lnTo>
                <a:lnTo>
                  <a:pt x="120" y="4039"/>
                </a:lnTo>
                <a:lnTo>
                  <a:pt x="132" y="4059"/>
                </a:lnTo>
                <a:lnTo>
                  <a:pt x="144" y="4079"/>
                </a:lnTo>
                <a:lnTo>
                  <a:pt x="156" y="4099"/>
                </a:lnTo>
                <a:lnTo>
                  <a:pt x="169" y="4118"/>
                </a:lnTo>
                <a:lnTo>
                  <a:pt x="182" y="4137"/>
                </a:lnTo>
                <a:lnTo>
                  <a:pt x="195" y="4156"/>
                </a:lnTo>
                <a:lnTo>
                  <a:pt x="209" y="4174"/>
                </a:lnTo>
                <a:lnTo>
                  <a:pt x="224" y="4193"/>
                </a:lnTo>
                <a:lnTo>
                  <a:pt x="239" y="4211"/>
                </a:lnTo>
                <a:lnTo>
                  <a:pt x="254" y="4228"/>
                </a:lnTo>
                <a:lnTo>
                  <a:pt x="7278" y="11724"/>
                </a:lnTo>
                <a:lnTo>
                  <a:pt x="7297" y="11744"/>
                </a:lnTo>
                <a:lnTo>
                  <a:pt x="7315" y="11763"/>
                </a:lnTo>
                <a:lnTo>
                  <a:pt x="7334" y="11782"/>
                </a:lnTo>
                <a:lnTo>
                  <a:pt x="7354" y="11801"/>
                </a:lnTo>
                <a:lnTo>
                  <a:pt x="7374" y="11819"/>
                </a:lnTo>
                <a:lnTo>
                  <a:pt x="7395" y="11836"/>
                </a:lnTo>
                <a:lnTo>
                  <a:pt x="7415" y="11852"/>
                </a:lnTo>
                <a:lnTo>
                  <a:pt x="7436" y="11868"/>
                </a:lnTo>
                <a:lnTo>
                  <a:pt x="7458" y="11883"/>
                </a:lnTo>
                <a:lnTo>
                  <a:pt x="7480" y="11898"/>
                </a:lnTo>
                <a:lnTo>
                  <a:pt x="7502" y="11912"/>
                </a:lnTo>
                <a:lnTo>
                  <a:pt x="7524" y="11925"/>
                </a:lnTo>
                <a:lnTo>
                  <a:pt x="7547" y="11938"/>
                </a:lnTo>
                <a:lnTo>
                  <a:pt x="7570" y="11950"/>
                </a:lnTo>
                <a:lnTo>
                  <a:pt x="7594" y="11962"/>
                </a:lnTo>
                <a:lnTo>
                  <a:pt x="7618" y="11974"/>
                </a:lnTo>
                <a:lnTo>
                  <a:pt x="7642" y="11985"/>
                </a:lnTo>
                <a:lnTo>
                  <a:pt x="7667" y="11994"/>
                </a:lnTo>
                <a:lnTo>
                  <a:pt x="7691" y="12004"/>
                </a:lnTo>
                <a:lnTo>
                  <a:pt x="7716" y="12012"/>
                </a:lnTo>
                <a:lnTo>
                  <a:pt x="7741" y="12020"/>
                </a:lnTo>
                <a:lnTo>
                  <a:pt x="7766" y="12027"/>
                </a:lnTo>
                <a:lnTo>
                  <a:pt x="7792" y="12034"/>
                </a:lnTo>
                <a:lnTo>
                  <a:pt x="7817" y="12040"/>
                </a:lnTo>
                <a:lnTo>
                  <a:pt x="7843" y="12045"/>
                </a:lnTo>
                <a:lnTo>
                  <a:pt x="7869" y="12049"/>
                </a:lnTo>
                <a:lnTo>
                  <a:pt x="7896" y="12053"/>
                </a:lnTo>
                <a:lnTo>
                  <a:pt x="7923" y="12056"/>
                </a:lnTo>
                <a:lnTo>
                  <a:pt x="7949" y="12059"/>
                </a:lnTo>
                <a:lnTo>
                  <a:pt x="7976" y="12061"/>
                </a:lnTo>
                <a:lnTo>
                  <a:pt x="8002" y="12062"/>
                </a:lnTo>
                <a:lnTo>
                  <a:pt x="8029" y="12062"/>
                </a:lnTo>
                <a:lnTo>
                  <a:pt x="8056" y="12062"/>
                </a:lnTo>
                <a:lnTo>
                  <a:pt x="8082" y="12061"/>
                </a:lnTo>
                <a:lnTo>
                  <a:pt x="8109" y="12059"/>
                </a:lnTo>
                <a:lnTo>
                  <a:pt x="8135" y="12056"/>
                </a:lnTo>
                <a:lnTo>
                  <a:pt x="8162" y="12053"/>
                </a:lnTo>
                <a:lnTo>
                  <a:pt x="8189" y="12049"/>
                </a:lnTo>
                <a:lnTo>
                  <a:pt x="8215" y="12045"/>
                </a:lnTo>
                <a:lnTo>
                  <a:pt x="8241" y="12040"/>
                </a:lnTo>
                <a:lnTo>
                  <a:pt x="8266" y="12034"/>
                </a:lnTo>
                <a:lnTo>
                  <a:pt x="8292" y="12027"/>
                </a:lnTo>
                <a:lnTo>
                  <a:pt x="8317" y="12020"/>
                </a:lnTo>
                <a:lnTo>
                  <a:pt x="8342" y="12012"/>
                </a:lnTo>
                <a:lnTo>
                  <a:pt x="8367" y="12004"/>
                </a:lnTo>
                <a:lnTo>
                  <a:pt x="8392" y="11994"/>
                </a:lnTo>
                <a:lnTo>
                  <a:pt x="8416" y="11985"/>
                </a:lnTo>
                <a:lnTo>
                  <a:pt x="8440" y="11974"/>
                </a:lnTo>
                <a:lnTo>
                  <a:pt x="8465" y="11962"/>
                </a:lnTo>
                <a:lnTo>
                  <a:pt x="8488" y="11950"/>
                </a:lnTo>
                <a:lnTo>
                  <a:pt x="8511" y="11938"/>
                </a:lnTo>
                <a:lnTo>
                  <a:pt x="8534" y="11925"/>
                </a:lnTo>
                <a:lnTo>
                  <a:pt x="8557" y="11912"/>
                </a:lnTo>
                <a:lnTo>
                  <a:pt x="8579" y="11898"/>
                </a:lnTo>
                <a:lnTo>
                  <a:pt x="8601" y="11883"/>
                </a:lnTo>
                <a:lnTo>
                  <a:pt x="8622" y="11868"/>
                </a:lnTo>
                <a:lnTo>
                  <a:pt x="8643" y="11852"/>
                </a:lnTo>
                <a:lnTo>
                  <a:pt x="8664" y="11836"/>
                </a:lnTo>
                <a:lnTo>
                  <a:pt x="8684" y="11819"/>
                </a:lnTo>
                <a:lnTo>
                  <a:pt x="8704" y="11801"/>
                </a:lnTo>
                <a:lnTo>
                  <a:pt x="8724" y="11782"/>
                </a:lnTo>
                <a:lnTo>
                  <a:pt x="8743" y="11763"/>
                </a:lnTo>
                <a:lnTo>
                  <a:pt x="8762" y="11744"/>
                </a:lnTo>
                <a:lnTo>
                  <a:pt x="8780" y="11724"/>
                </a:lnTo>
                <a:lnTo>
                  <a:pt x="15805" y="4228"/>
                </a:lnTo>
                <a:lnTo>
                  <a:pt x="15821" y="4210"/>
                </a:lnTo>
                <a:lnTo>
                  <a:pt x="15836" y="4192"/>
                </a:lnTo>
                <a:lnTo>
                  <a:pt x="15851" y="4173"/>
                </a:lnTo>
                <a:lnTo>
                  <a:pt x="15865" y="4154"/>
                </a:lnTo>
                <a:lnTo>
                  <a:pt x="15878" y="4135"/>
                </a:lnTo>
                <a:lnTo>
                  <a:pt x="15892" y="4115"/>
                </a:lnTo>
                <a:lnTo>
                  <a:pt x="15904" y="4096"/>
                </a:lnTo>
                <a:lnTo>
                  <a:pt x="15917" y="4076"/>
                </a:lnTo>
                <a:lnTo>
                  <a:pt x="15929" y="4056"/>
                </a:lnTo>
                <a:lnTo>
                  <a:pt x="15940" y="4034"/>
                </a:lnTo>
                <a:lnTo>
                  <a:pt x="15951" y="4014"/>
                </a:lnTo>
                <a:lnTo>
                  <a:pt x="15961" y="3993"/>
                </a:lnTo>
                <a:lnTo>
                  <a:pt x="15971" y="3972"/>
                </a:lnTo>
                <a:lnTo>
                  <a:pt x="15980" y="3951"/>
                </a:lnTo>
                <a:lnTo>
                  <a:pt x="15989" y="3930"/>
                </a:lnTo>
                <a:lnTo>
                  <a:pt x="15997" y="3908"/>
                </a:lnTo>
                <a:lnTo>
                  <a:pt x="16004" y="3887"/>
                </a:lnTo>
                <a:lnTo>
                  <a:pt x="16011" y="3864"/>
                </a:lnTo>
                <a:lnTo>
                  <a:pt x="16018" y="3842"/>
                </a:lnTo>
                <a:lnTo>
                  <a:pt x="16024" y="3820"/>
                </a:lnTo>
                <a:lnTo>
                  <a:pt x="16030" y="3799"/>
                </a:lnTo>
                <a:lnTo>
                  <a:pt x="16035" y="3776"/>
                </a:lnTo>
                <a:lnTo>
                  <a:pt x="16039" y="3754"/>
                </a:lnTo>
                <a:lnTo>
                  <a:pt x="16044" y="3732"/>
                </a:lnTo>
                <a:lnTo>
                  <a:pt x="16047" y="3710"/>
                </a:lnTo>
                <a:lnTo>
                  <a:pt x="16050" y="3686"/>
                </a:lnTo>
                <a:lnTo>
                  <a:pt x="16053" y="3664"/>
                </a:lnTo>
                <a:lnTo>
                  <a:pt x="16055" y="3642"/>
                </a:lnTo>
                <a:lnTo>
                  <a:pt x="16056" y="3619"/>
                </a:lnTo>
                <a:lnTo>
                  <a:pt x="16057" y="3597"/>
                </a:lnTo>
                <a:lnTo>
                  <a:pt x="16058" y="3574"/>
                </a:lnTo>
                <a:lnTo>
                  <a:pt x="16058" y="3552"/>
                </a:lnTo>
                <a:lnTo>
                  <a:pt x="16057" y="3528"/>
                </a:lnTo>
                <a:lnTo>
                  <a:pt x="16056" y="3503"/>
                </a:lnTo>
                <a:lnTo>
                  <a:pt x="16055" y="3479"/>
                </a:lnTo>
                <a:lnTo>
                  <a:pt x="16053" y="3456"/>
                </a:lnTo>
                <a:lnTo>
                  <a:pt x="16050" y="3432"/>
                </a:lnTo>
                <a:lnTo>
                  <a:pt x="16047" y="3408"/>
                </a:lnTo>
                <a:lnTo>
                  <a:pt x="16043" y="3385"/>
                </a:lnTo>
                <a:lnTo>
                  <a:pt x="16039" y="3362"/>
                </a:lnTo>
                <a:lnTo>
                  <a:pt x="16034" y="3338"/>
                </a:lnTo>
                <a:lnTo>
                  <a:pt x="16028" y="3314"/>
                </a:lnTo>
                <a:lnTo>
                  <a:pt x="16022" y="3291"/>
                </a:lnTo>
                <a:lnTo>
                  <a:pt x="16015" y="3268"/>
                </a:lnTo>
                <a:lnTo>
                  <a:pt x="16008" y="3245"/>
                </a:lnTo>
                <a:lnTo>
                  <a:pt x="16000" y="3222"/>
                </a:lnTo>
                <a:lnTo>
                  <a:pt x="15992" y="3200"/>
                </a:lnTo>
                <a:lnTo>
                  <a:pt x="15983" y="3178"/>
                </a:lnTo>
                <a:lnTo>
                  <a:pt x="15974" y="3155"/>
                </a:lnTo>
                <a:lnTo>
                  <a:pt x="15964" y="3132"/>
                </a:lnTo>
                <a:lnTo>
                  <a:pt x="15953" y="3111"/>
                </a:lnTo>
                <a:lnTo>
                  <a:pt x="15942" y="3089"/>
                </a:lnTo>
                <a:lnTo>
                  <a:pt x="15930" y="3068"/>
                </a:lnTo>
                <a:lnTo>
                  <a:pt x="15917" y="3047"/>
                </a:lnTo>
                <a:lnTo>
                  <a:pt x="15904" y="3026"/>
                </a:lnTo>
                <a:lnTo>
                  <a:pt x="15891" y="3005"/>
                </a:lnTo>
                <a:lnTo>
                  <a:pt x="15877" y="2985"/>
                </a:lnTo>
                <a:lnTo>
                  <a:pt x="15863" y="2964"/>
                </a:lnTo>
                <a:lnTo>
                  <a:pt x="15848" y="2944"/>
                </a:lnTo>
                <a:lnTo>
                  <a:pt x="15832" y="2924"/>
                </a:lnTo>
                <a:lnTo>
                  <a:pt x="15816" y="2905"/>
                </a:lnTo>
                <a:lnTo>
                  <a:pt x="15799" y="2886"/>
                </a:lnTo>
                <a:lnTo>
                  <a:pt x="15782" y="2868"/>
                </a:lnTo>
                <a:lnTo>
                  <a:pt x="15764" y="2849"/>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Group 12"/>
          <p:cNvGrpSpPr/>
          <p:nvPr/>
        </p:nvGrpSpPr>
        <p:grpSpPr>
          <a:xfrm>
            <a:off x="7570863" y="3229048"/>
            <a:ext cx="330182" cy="329423"/>
            <a:chOff x="4594225" y="2119313"/>
            <a:chExt cx="690563" cy="688975"/>
          </a:xfrm>
          <a:solidFill>
            <a:schemeClr val="bg1"/>
          </a:solidFill>
        </p:grpSpPr>
        <p:sp>
          <p:nvSpPr>
            <p:cNvPr id="2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Group 16"/>
          <p:cNvGrpSpPr/>
          <p:nvPr/>
        </p:nvGrpSpPr>
        <p:grpSpPr>
          <a:xfrm>
            <a:off x="7622477" y="4455818"/>
            <a:ext cx="226953" cy="329423"/>
            <a:chOff x="8591550" y="2065338"/>
            <a:chExt cx="474663" cy="688975"/>
          </a:xfrm>
          <a:solidFill>
            <a:schemeClr val="tx1">
              <a:lumMod val="65000"/>
              <a:lumOff val="35000"/>
            </a:schemeClr>
          </a:solidFill>
        </p:grpSpPr>
        <p:sp>
          <p:nvSpPr>
            <p:cNvPr id="29"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101"/>
            <p:cNvSpPr>
              <a:spLocks/>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Title 1"/>
          <p:cNvSpPr txBox="1">
            <a:spLocks/>
          </p:cNvSpPr>
          <p:nvPr/>
        </p:nvSpPr>
        <p:spPr>
          <a:xfrm>
            <a:off x="8088847" y="2002278"/>
            <a:ext cx="2208452"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界面优化</a:t>
            </a:r>
          </a:p>
        </p:txBody>
      </p:sp>
      <p:sp>
        <p:nvSpPr>
          <p:cNvPr id="32" name="TextBox 20"/>
          <p:cNvSpPr txBox="1"/>
          <p:nvPr/>
        </p:nvSpPr>
        <p:spPr>
          <a:xfrm>
            <a:off x="8088848" y="2323646"/>
            <a:ext cx="3574464" cy="27699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小程序界面的端口、图形、语言等优化。</a:t>
            </a:r>
            <a:endParaRPr lang="id-ID"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Title 1"/>
          <p:cNvSpPr txBox="1">
            <a:spLocks/>
          </p:cNvSpPr>
          <p:nvPr/>
        </p:nvSpPr>
        <p:spPr>
          <a:xfrm>
            <a:off x="8088847" y="3274064"/>
            <a:ext cx="2208452"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待完成工作</a:t>
            </a:r>
          </a:p>
        </p:txBody>
      </p:sp>
      <p:sp>
        <p:nvSpPr>
          <p:cNvPr id="34" name="TextBox 22"/>
          <p:cNvSpPr txBox="1"/>
          <p:nvPr/>
        </p:nvSpPr>
        <p:spPr>
          <a:xfrm>
            <a:off x="8088848" y="3595432"/>
            <a:ext cx="3574464" cy="461665"/>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添加算法、算法融合、系统测试、优化用户流程、界面优化、服务器部署。</a:t>
            </a:r>
            <a:endParaRPr lang="id-ID"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Title 1"/>
          <p:cNvSpPr txBox="1">
            <a:spLocks/>
          </p:cNvSpPr>
          <p:nvPr/>
        </p:nvSpPr>
        <p:spPr>
          <a:xfrm>
            <a:off x="8088847" y="4545850"/>
            <a:ext cx="2208452"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部署</a:t>
            </a:r>
          </a:p>
        </p:txBody>
      </p:sp>
      <p:sp>
        <p:nvSpPr>
          <p:cNvPr id="36" name="TextBox 24"/>
          <p:cNvSpPr txBox="1"/>
          <p:nvPr/>
        </p:nvSpPr>
        <p:spPr>
          <a:xfrm>
            <a:off x="8088848" y="4867218"/>
            <a:ext cx="2653133"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部署到服务器上，成为一个名副其实的“微信小程序”。</a:t>
            </a:r>
            <a:endParaRPr lang="id-ID"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itle 1"/>
          <p:cNvSpPr txBox="1">
            <a:spLocks/>
          </p:cNvSpPr>
          <p:nvPr/>
        </p:nvSpPr>
        <p:spPr>
          <a:xfrm>
            <a:off x="896645" y="1994560"/>
            <a:ext cx="3027479"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添加基于内容的算法及算法融合</a:t>
            </a:r>
          </a:p>
        </p:txBody>
      </p:sp>
      <p:sp>
        <p:nvSpPr>
          <p:cNvPr id="38" name="TextBox 28"/>
          <p:cNvSpPr txBox="1"/>
          <p:nvPr/>
        </p:nvSpPr>
        <p:spPr>
          <a:xfrm>
            <a:off x="896644" y="2315928"/>
            <a:ext cx="3074509"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使用带有用户特征的数据集，采用</a:t>
            </a:r>
            <a:r>
              <a:rPr lang="en-US" altLang="zh-CN"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SVD</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相关算法测试推荐性能。</a:t>
            </a:r>
            <a:endParaRPr lang="id-ID"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itle 1"/>
          <p:cNvSpPr txBox="1">
            <a:spLocks/>
          </p:cNvSpPr>
          <p:nvPr/>
        </p:nvSpPr>
        <p:spPr>
          <a:xfrm>
            <a:off x="1715672" y="3266346"/>
            <a:ext cx="2208452"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系统测试</a:t>
            </a:r>
          </a:p>
        </p:txBody>
      </p:sp>
      <p:sp>
        <p:nvSpPr>
          <p:cNvPr id="40" name="TextBox 30"/>
          <p:cNvSpPr txBox="1"/>
          <p:nvPr/>
        </p:nvSpPr>
        <p:spPr>
          <a:xfrm>
            <a:off x="896644" y="3587714"/>
            <a:ext cx="3074509" cy="461665"/>
          </a:xfrm>
          <a:prstGeom prst="rect">
            <a:avLst/>
          </a:prstGeom>
          <a:noFill/>
        </p:spPr>
        <p:txBody>
          <a:bodyPr wrap="square" rtlCol="0">
            <a:spAutoFit/>
          </a:bodyPr>
          <a:lstStyle/>
          <a:p>
            <a:r>
              <a:rPr lang="en-US" altLang="zh-CN"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java</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端和</a:t>
            </a:r>
            <a:r>
              <a:rPr lang="en-US" altLang="zh-CN"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python</a:t>
            </a: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端对接接口，跑通之后可以进行本地测试。</a:t>
            </a:r>
            <a:endParaRPr lang="id-ID"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itle 1"/>
          <p:cNvSpPr txBox="1">
            <a:spLocks/>
          </p:cNvSpPr>
          <p:nvPr/>
        </p:nvSpPr>
        <p:spPr>
          <a:xfrm>
            <a:off x="1715672" y="4538132"/>
            <a:ext cx="2208452" cy="321368"/>
          </a:xfrm>
          <a:prstGeom prst="rect">
            <a:avLst/>
          </a:prstGeom>
        </p:spPr>
        <p:txBody>
          <a:bodyPr wrap="square" anchor="ctr" anchorCtr="0">
            <a:noAutofit/>
          </a:bodyPr>
          <a:lstStyle>
            <a:lvl1pPr algn="l" defTabSz="914400" rtl="0" eaLnBrk="1" latinLnBrk="0" hangingPunct="1">
              <a:lnSpc>
                <a:spcPct val="90000"/>
              </a:lnSpc>
              <a:spcBef>
                <a:spcPct val="0"/>
              </a:spcBef>
              <a:buNone/>
              <a:defRPr sz="4400" b="0" i="0" kern="1200">
                <a:solidFill>
                  <a:schemeClr val="bg1">
                    <a:lumMod val="50000"/>
                  </a:schemeClr>
                </a:solidFill>
                <a:latin typeface="Neris Thin" panose="00000300000000000000" pitchFamily="50" charset="0"/>
                <a:ea typeface="Gulim" pitchFamily="34" charset="-127"/>
                <a:cs typeface="+mj-cs"/>
              </a:defRPr>
            </a:lvl1pPr>
          </a:lstStyle>
          <a:p>
            <a:pPr algn="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用户流程优化</a:t>
            </a:r>
          </a:p>
        </p:txBody>
      </p:sp>
      <p:sp>
        <p:nvSpPr>
          <p:cNvPr id="42" name="TextBox 32"/>
          <p:cNvSpPr txBox="1"/>
          <p:nvPr/>
        </p:nvSpPr>
        <p:spPr>
          <a:xfrm>
            <a:off x="896644" y="4859500"/>
            <a:ext cx="3074510" cy="461665"/>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添加引导语句和跳过选项，优化小程序的实用性和易用性，给用户舒适的体验。</a:t>
            </a:r>
            <a:endParaRPr lang="id-ID"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55"/>
          <p:cNvSpPr>
            <a:spLocks noEditPoints="1"/>
          </p:cNvSpPr>
          <p:nvPr/>
        </p:nvSpPr>
        <p:spPr bwMode="auto">
          <a:xfrm>
            <a:off x="4250052" y="2026916"/>
            <a:ext cx="378486" cy="272091"/>
          </a:xfrm>
          <a:custGeom>
            <a:avLst/>
            <a:gdLst>
              <a:gd name="T0" fmla="*/ 2486 w 16058"/>
              <a:gd name="T1" fmla="*/ 10403 h 11544"/>
              <a:gd name="T2" fmla="*/ 1591 w 16058"/>
              <a:gd name="T3" fmla="*/ 9798 h 11544"/>
              <a:gd name="T4" fmla="*/ 1075 w 16058"/>
              <a:gd name="T5" fmla="*/ 8845 h 11544"/>
              <a:gd name="T6" fmla="*/ 1034 w 16058"/>
              <a:gd name="T7" fmla="*/ 7911 h 11544"/>
              <a:gd name="T8" fmla="*/ 1269 w 16058"/>
              <a:gd name="T9" fmla="*/ 7227 h 11544"/>
              <a:gd name="T10" fmla="*/ 1712 w 16058"/>
              <a:gd name="T11" fmla="*/ 6654 h 11544"/>
              <a:gd name="T12" fmla="*/ 2311 w 16058"/>
              <a:gd name="T13" fmla="*/ 6236 h 11544"/>
              <a:gd name="T14" fmla="*/ 2677 w 16058"/>
              <a:gd name="T15" fmla="*/ 5951 h 11544"/>
              <a:gd name="T16" fmla="*/ 2739 w 16058"/>
              <a:gd name="T17" fmla="*/ 5626 h 11544"/>
              <a:gd name="T18" fmla="*/ 2564 w 16058"/>
              <a:gd name="T19" fmla="*/ 5102 h 11544"/>
              <a:gd name="T20" fmla="*/ 2509 w 16058"/>
              <a:gd name="T21" fmla="*/ 4790 h 11544"/>
              <a:gd name="T22" fmla="*/ 2634 w 16058"/>
              <a:gd name="T23" fmla="*/ 4225 h 11544"/>
              <a:gd name="T24" fmla="*/ 3014 w 16058"/>
              <a:gd name="T25" fmla="*/ 3763 h 11544"/>
              <a:gd name="T26" fmla="*/ 3573 w 16058"/>
              <a:gd name="T27" fmla="*/ 3528 h 11544"/>
              <a:gd name="T28" fmla="*/ 4022 w 16058"/>
              <a:gd name="T29" fmla="*/ 3524 h 11544"/>
              <a:gd name="T30" fmla="*/ 4410 w 16058"/>
              <a:gd name="T31" fmla="*/ 3616 h 11544"/>
              <a:gd name="T32" fmla="*/ 4822 w 16058"/>
              <a:gd name="T33" fmla="*/ 3718 h 11544"/>
              <a:gd name="T34" fmla="*/ 5077 w 16058"/>
              <a:gd name="T35" fmla="*/ 3578 h 11544"/>
              <a:gd name="T36" fmla="*/ 5304 w 16058"/>
              <a:gd name="T37" fmla="*/ 3154 h 11544"/>
              <a:gd name="T38" fmla="*/ 5986 w 16058"/>
              <a:gd name="T39" fmla="*/ 2112 h 11544"/>
              <a:gd name="T40" fmla="*/ 6970 w 16058"/>
              <a:gd name="T41" fmla="*/ 1377 h 11544"/>
              <a:gd name="T42" fmla="*/ 8153 w 16058"/>
              <a:gd name="T43" fmla="*/ 1025 h 11544"/>
              <a:gd name="T44" fmla="*/ 9661 w 16058"/>
              <a:gd name="T45" fmla="*/ 1190 h 11544"/>
              <a:gd name="T46" fmla="*/ 10994 w 16058"/>
              <a:gd name="T47" fmla="*/ 2023 h 11544"/>
              <a:gd name="T48" fmla="*/ 11831 w 16058"/>
              <a:gd name="T49" fmla="*/ 3370 h 11544"/>
              <a:gd name="T50" fmla="*/ 12046 w 16058"/>
              <a:gd name="T51" fmla="*/ 4561 h 11544"/>
              <a:gd name="T52" fmla="*/ 12173 w 16058"/>
              <a:gd name="T53" fmla="*/ 4853 h 11544"/>
              <a:gd name="T54" fmla="*/ 12517 w 16058"/>
              <a:gd name="T55" fmla="*/ 5002 h 11544"/>
              <a:gd name="T56" fmla="*/ 13610 w 16058"/>
              <a:gd name="T57" fmla="*/ 5356 h 11544"/>
              <a:gd name="T58" fmla="*/ 14494 w 16058"/>
              <a:gd name="T59" fmla="*/ 6116 h 11544"/>
              <a:gd name="T60" fmla="*/ 14988 w 16058"/>
              <a:gd name="T61" fmla="*/ 7177 h 11544"/>
              <a:gd name="T62" fmla="*/ 14968 w 16058"/>
              <a:gd name="T63" fmla="*/ 8469 h 11544"/>
              <a:gd name="T64" fmla="*/ 14337 w 16058"/>
              <a:gd name="T65" fmla="*/ 9634 h 11544"/>
              <a:gd name="T66" fmla="*/ 13243 w 16058"/>
              <a:gd name="T67" fmla="*/ 10372 h 11544"/>
              <a:gd name="T68" fmla="*/ 12944 w 16058"/>
              <a:gd name="T69" fmla="*/ 3664 h 11544"/>
              <a:gd name="T70" fmla="*/ 12111 w 16058"/>
              <a:gd name="T71" fmla="*/ 1788 h 11544"/>
              <a:gd name="T72" fmla="*/ 10564 w 16058"/>
              <a:gd name="T73" fmla="*/ 487 h 11544"/>
              <a:gd name="T74" fmla="*/ 8531 w 16058"/>
              <a:gd name="T75" fmla="*/ 0 h 11544"/>
              <a:gd name="T76" fmla="*/ 6922 w 16058"/>
              <a:gd name="T77" fmla="*/ 297 h 11544"/>
              <a:gd name="T78" fmla="*/ 5572 w 16058"/>
              <a:gd name="T79" fmla="*/ 1115 h 11544"/>
              <a:gd name="T80" fmla="*/ 4587 w 16058"/>
              <a:gd name="T81" fmla="*/ 2341 h 11544"/>
              <a:gd name="T82" fmla="*/ 4112 w 16058"/>
              <a:gd name="T83" fmla="*/ 2541 h 11544"/>
              <a:gd name="T84" fmla="*/ 3533 w 16058"/>
              <a:gd name="T85" fmla="*/ 2521 h 11544"/>
              <a:gd name="T86" fmla="*/ 2501 w 16058"/>
              <a:gd name="T87" fmla="*/ 2896 h 11544"/>
              <a:gd name="T88" fmla="*/ 1778 w 16058"/>
              <a:gd name="T89" fmla="*/ 3692 h 11544"/>
              <a:gd name="T90" fmla="*/ 1505 w 16058"/>
              <a:gd name="T91" fmla="*/ 4768 h 11544"/>
              <a:gd name="T92" fmla="*/ 1558 w 16058"/>
              <a:gd name="T93" fmla="*/ 5217 h 11544"/>
              <a:gd name="T94" fmla="*/ 1281 w 16058"/>
              <a:gd name="T95" fmla="*/ 5706 h 11544"/>
              <a:gd name="T96" fmla="*/ 564 w 16058"/>
              <a:gd name="T97" fmla="*/ 6461 h 11544"/>
              <a:gd name="T98" fmla="*/ 118 w 16058"/>
              <a:gd name="T99" fmla="*/ 7414 h 11544"/>
              <a:gd name="T100" fmla="*/ 17 w 16058"/>
              <a:gd name="T101" fmla="*/ 8615 h 11544"/>
              <a:gd name="T102" fmla="*/ 557 w 16058"/>
              <a:gd name="T103" fmla="*/ 10106 h 11544"/>
              <a:gd name="T104" fmla="*/ 1707 w 16058"/>
              <a:gd name="T105" fmla="*/ 11150 h 11544"/>
              <a:gd name="T106" fmla="*/ 3262 w 16058"/>
              <a:gd name="T107" fmla="*/ 11543 h 11544"/>
              <a:gd name="T108" fmla="*/ 13589 w 16058"/>
              <a:gd name="T109" fmla="*/ 11315 h 11544"/>
              <a:gd name="T110" fmla="*/ 15080 w 16058"/>
              <a:gd name="T111" fmla="*/ 10310 h 11544"/>
              <a:gd name="T112" fmla="*/ 15940 w 16058"/>
              <a:gd name="T113" fmla="*/ 8720 h 11544"/>
              <a:gd name="T114" fmla="*/ 15965 w 16058"/>
              <a:gd name="T115" fmla="*/ 6945 h 11544"/>
              <a:gd name="T116" fmla="*/ 15283 w 16058"/>
              <a:gd name="T117" fmla="*/ 5493 h 11544"/>
              <a:gd name="T118" fmla="*/ 14075 w 16058"/>
              <a:gd name="T119" fmla="*/ 4467 h 11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1544">
                <a:moveTo>
                  <a:pt x="12294" y="10539"/>
                </a:moveTo>
                <a:lnTo>
                  <a:pt x="12294" y="10540"/>
                </a:lnTo>
                <a:lnTo>
                  <a:pt x="3262" y="10540"/>
                </a:lnTo>
                <a:lnTo>
                  <a:pt x="3145" y="10537"/>
                </a:lnTo>
                <a:lnTo>
                  <a:pt x="3031" y="10528"/>
                </a:lnTo>
                <a:lnTo>
                  <a:pt x="2919" y="10514"/>
                </a:lnTo>
                <a:lnTo>
                  <a:pt x="2807" y="10494"/>
                </a:lnTo>
                <a:lnTo>
                  <a:pt x="2698" y="10469"/>
                </a:lnTo>
                <a:lnTo>
                  <a:pt x="2591" y="10438"/>
                </a:lnTo>
                <a:lnTo>
                  <a:pt x="2486" y="10403"/>
                </a:lnTo>
                <a:lnTo>
                  <a:pt x="2384" y="10363"/>
                </a:lnTo>
                <a:lnTo>
                  <a:pt x="2284" y="10316"/>
                </a:lnTo>
                <a:lnTo>
                  <a:pt x="2187" y="10267"/>
                </a:lnTo>
                <a:lnTo>
                  <a:pt x="2092" y="10212"/>
                </a:lnTo>
                <a:lnTo>
                  <a:pt x="2000" y="10154"/>
                </a:lnTo>
                <a:lnTo>
                  <a:pt x="1912" y="10091"/>
                </a:lnTo>
                <a:lnTo>
                  <a:pt x="1827" y="10023"/>
                </a:lnTo>
                <a:lnTo>
                  <a:pt x="1744" y="9952"/>
                </a:lnTo>
                <a:lnTo>
                  <a:pt x="1666" y="9878"/>
                </a:lnTo>
                <a:lnTo>
                  <a:pt x="1591" y="9798"/>
                </a:lnTo>
                <a:lnTo>
                  <a:pt x="1520" y="9717"/>
                </a:lnTo>
                <a:lnTo>
                  <a:pt x="1453" y="9632"/>
                </a:lnTo>
                <a:lnTo>
                  <a:pt x="1390" y="9543"/>
                </a:lnTo>
                <a:lnTo>
                  <a:pt x="1331" y="9451"/>
                </a:lnTo>
                <a:lnTo>
                  <a:pt x="1277" y="9357"/>
                </a:lnTo>
                <a:lnTo>
                  <a:pt x="1226" y="9259"/>
                </a:lnTo>
                <a:lnTo>
                  <a:pt x="1181" y="9159"/>
                </a:lnTo>
                <a:lnTo>
                  <a:pt x="1141" y="9057"/>
                </a:lnTo>
                <a:lnTo>
                  <a:pt x="1105" y="8952"/>
                </a:lnTo>
                <a:lnTo>
                  <a:pt x="1075" y="8845"/>
                </a:lnTo>
                <a:lnTo>
                  <a:pt x="1050" y="8736"/>
                </a:lnTo>
                <a:lnTo>
                  <a:pt x="1030" y="8624"/>
                </a:lnTo>
                <a:lnTo>
                  <a:pt x="1016" y="8512"/>
                </a:lnTo>
                <a:lnTo>
                  <a:pt x="1007" y="8397"/>
                </a:lnTo>
                <a:lnTo>
                  <a:pt x="1004" y="8281"/>
                </a:lnTo>
                <a:lnTo>
                  <a:pt x="1005" y="8207"/>
                </a:lnTo>
                <a:lnTo>
                  <a:pt x="1009" y="8131"/>
                </a:lnTo>
                <a:lnTo>
                  <a:pt x="1015" y="8057"/>
                </a:lnTo>
                <a:lnTo>
                  <a:pt x="1024" y="7984"/>
                </a:lnTo>
                <a:lnTo>
                  <a:pt x="1034" y="7911"/>
                </a:lnTo>
                <a:lnTo>
                  <a:pt x="1048" y="7839"/>
                </a:lnTo>
                <a:lnTo>
                  <a:pt x="1063" y="7768"/>
                </a:lnTo>
                <a:lnTo>
                  <a:pt x="1081" y="7697"/>
                </a:lnTo>
                <a:lnTo>
                  <a:pt x="1101" y="7627"/>
                </a:lnTo>
                <a:lnTo>
                  <a:pt x="1123" y="7558"/>
                </a:lnTo>
                <a:lnTo>
                  <a:pt x="1148" y="7490"/>
                </a:lnTo>
                <a:lnTo>
                  <a:pt x="1175" y="7423"/>
                </a:lnTo>
                <a:lnTo>
                  <a:pt x="1203" y="7356"/>
                </a:lnTo>
                <a:lnTo>
                  <a:pt x="1235" y="7291"/>
                </a:lnTo>
                <a:lnTo>
                  <a:pt x="1269" y="7227"/>
                </a:lnTo>
                <a:lnTo>
                  <a:pt x="1304" y="7165"/>
                </a:lnTo>
                <a:lnTo>
                  <a:pt x="1341" y="7102"/>
                </a:lnTo>
                <a:lnTo>
                  <a:pt x="1381" y="7041"/>
                </a:lnTo>
                <a:lnTo>
                  <a:pt x="1422" y="6982"/>
                </a:lnTo>
                <a:lnTo>
                  <a:pt x="1465" y="6924"/>
                </a:lnTo>
                <a:lnTo>
                  <a:pt x="1511" y="6867"/>
                </a:lnTo>
                <a:lnTo>
                  <a:pt x="1559" y="6811"/>
                </a:lnTo>
                <a:lnTo>
                  <a:pt x="1608" y="6757"/>
                </a:lnTo>
                <a:lnTo>
                  <a:pt x="1659" y="6705"/>
                </a:lnTo>
                <a:lnTo>
                  <a:pt x="1712" y="6654"/>
                </a:lnTo>
                <a:lnTo>
                  <a:pt x="1767" y="6604"/>
                </a:lnTo>
                <a:lnTo>
                  <a:pt x="1825" y="6555"/>
                </a:lnTo>
                <a:lnTo>
                  <a:pt x="1883" y="6509"/>
                </a:lnTo>
                <a:lnTo>
                  <a:pt x="1943" y="6464"/>
                </a:lnTo>
                <a:lnTo>
                  <a:pt x="2005" y="6421"/>
                </a:lnTo>
                <a:lnTo>
                  <a:pt x="2069" y="6380"/>
                </a:lnTo>
                <a:lnTo>
                  <a:pt x="2135" y="6341"/>
                </a:lnTo>
                <a:lnTo>
                  <a:pt x="2198" y="6304"/>
                </a:lnTo>
                <a:lnTo>
                  <a:pt x="2256" y="6269"/>
                </a:lnTo>
                <a:lnTo>
                  <a:pt x="2311" y="6236"/>
                </a:lnTo>
                <a:lnTo>
                  <a:pt x="2364" y="6205"/>
                </a:lnTo>
                <a:lnTo>
                  <a:pt x="2412" y="6174"/>
                </a:lnTo>
                <a:lnTo>
                  <a:pt x="2456" y="6145"/>
                </a:lnTo>
                <a:lnTo>
                  <a:pt x="2498" y="6116"/>
                </a:lnTo>
                <a:lnTo>
                  <a:pt x="2535" y="6088"/>
                </a:lnTo>
                <a:lnTo>
                  <a:pt x="2570" y="6061"/>
                </a:lnTo>
                <a:lnTo>
                  <a:pt x="2601" y="6033"/>
                </a:lnTo>
                <a:lnTo>
                  <a:pt x="2629" y="6006"/>
                </a:lnTo>
                <a:lnTo>
                  <a:pt x="2655" y="5979"/>
                </a:lnTo>
                <a:lnTo>
                  <a:pt x="2677" y="5951"/>
                </a:lnTo>
                <a:lnTo>
                  <a:pt x="2696" y="5923"/>
                </a:lnTo>
                <a:lnTo>
                  <a:pt x="2712" y="5895"/>
                </a:lnTo>
                <a:lnTo>
                  <a:pt x="2725" y="5866"/>
                </a:lnTo>
                <a:lnTo>
                  <a:pt x="2735" y="5836"/>
                </a:lnTo>
                <a:lnTo>
                  <a:pt x="2742" y="5805"/>
                </a:lnTo>
                <a:lnTo>
                  <a:pt x="2747" y="5773"/>
                </a:lnTo>
                <a:lnTo>
                  <a:pt x="2748" y="5738"/>
                </a:lnTo>
                <a:lnTo>
                  <a:pt x="2748" y="5703"/>
                </a:lnTo>
                <a:lnTo>
                  <a:pt x="2744" y="5665"/>
                </a:lnTo>
                <a:lnTo>
                  <a:pt x="2739" y="5626"/>
                </a:lnTo>
                <a:lnTo>
                  <a:pt x="2730" y="5585"/>
                </a:lnTo>
                <a:lnTo>
                  <a:pt x="2720" y="5542"/>
                </a:lnTo>
                <a:lnTo>
                  <a:pt x="2707" y="5495"/>
                </a:lnTo>
                <a:lnTo>
                  <a:pt x="2691" y="5446"/>
                </a:lnTo>
                <a:lnTo>
                  <a:pt x="2674" y="5395"/>
                </a:lnTo>
                <a:lnTo>
                  <a:pt x="2654" y="5340"/>
                </a:lnTo>
                <a:lnTo>
                  <a:pt x="2632" y="5282"/>
                </a:lnTo>
                <a:lnTo>
                  <a:pt x="2607" y="5220"/>
                </a:lnTo>
                <a:lnTo>
                  <a:pt x="2581" y="5156"/>
                </a:lnTo>
                <a:lnTo>
                  <a:pt x="2564" y="5102"/>
                </a:lnTo>
                <a:lnTo>
                  <a:pt x="2549" y="5050"/>
                </a:lnTo>
                <a:lnTo>
                  <a:pt x="2537" y="5000"/>
                </a:lnTo>
                <a:lnTo>
                  <a:pt x="2527" y="4950"/>
                </a:lnTo>
                <a:lnTo>
                  <a:pt x="2523" y="4926"/>
                </a:lnTo>
                <a:lnTo>
                  <a:pt x="2519" y="4903"/>
                </a:lnTo>
                <a:lnTo>
                  <a:pt x="2516" y="4880"/>
                </a:lnTo>
                <a:lnTo>
                  <a:pt x="2514" y="4857"/>
                </a:lnTo>
                <a:lnTo>
                  <a:pt x="2512" y="4834"/>
                </a:lnTo>
                <a:lnTo>
                  <a:pt x="2510" y="4812"/>
                </a:lnTo>
                <a:lnTo>
                  <a:pt x="2509" y="4790"/>
                </a:lnTo>
                <a:lnTo>
                  <a:pt x="2509" y="4768"/>
                </a:lnTo>
                <a:lnTo>
                  <a:pt x="2511" y="4704"/>
                </a:lnTo>
                <a:lnTo>
                  <a:pt x="2516" y="4640"/>
                </a:lnTo>
                <a:lnTo>
                  <a:pt x="2524" y="4577"/>
                </a:lnTo>
                <a:lnTo>
                  <a:pt x="2535" y="4516"/>
                </a:lnTo>
                <a:lnTo>
                  <a:pt x="2549" y="4455"/>
                </a:lnTo>
                <a:lnTo>
                  <a:pt x="2565" y="4395"/>
                </a:lnTo>
                <a:lnTo>
                  <a:pt x="2585" y="4337"/>
                </a:lnTo>
                <a:lnTo>
                  <a:pt x="2608" y="4280"/>
                </a:lnTo>
                <a:lnTo>
                  <a:pt x="2634" y="4225"/>
                </a:lnTo>
                <a:lnTo>
                  <a:pt x="2661" y="4171"/>
                </a:lnTo>
                <a:lnTo>
                  <a:pt x="2691" y="4118"/>
                </a:lnTo>
                <a:lnTo>
                  <a:pt x="2724" y="4067"/>
                </a:lnTo>
                <a:lnTo>
                  <a:pt x="2759" y="4018"/>
                </a:lnTo>
                <a:lnTo>
                  <a:pt x="2796" y="3971"/>
                </a:lnTo>
                <a:lnTo>
                  <a:pt x="2835" y="3925"/>
                </a:lnTo>
                <a:lnTo>
                  <a:pt x="2877" y="3881"/>
                </a:lnTo>
                <a:lnTo>
                  <a:pt x="2921" y="3839"/>
                </a:lnTo>
                <a:lnTo>
                  <a:pt x="2966" y="3800"/>
                </a:lnTo>
                <a:lnTo>
                  <a:pt x="3014" y="3763"/>
                </a:lnTo>
                <a:lnTo>
                  <a:pt x="3063" y="3728"/>
                </a:lnTo>
                <a:lnTo>
                  <a:pt x="3113" y="3696"/>
                </a:lnTo>
                <a:lnTo>
                  <a:pt x="3166" y="3665"/>
                </a:lnTo>
                <a:lnTo>
                  <a:pt x="3221" y="3638"/>
                </a:lnTo>
                <a:lnTo>
                  <a:pt x="3276" y="3612"/>
                </a:lnTo>
                <a:lnTo>
                  <a:pt x="3333" y="3589"/>
                </a:lnTo>
                <a:lnTo>
                  <a:pt x="3391" y="3570"/>
                </a:lnTo>
                <a:lnTo>
                  <a:pt x="3450" y="3553"/>
                </a:lnTo>
                <a:lnTo>
                  <a:pt x="3512" y="3539"/>
                </a:lnTo>
                <a:lnTo>
                  <a:pt x="3573" y="3528"/>
                </a:lnTo>
                <a:lnTo>
                  <a:pt x="3636" y="3520"/>
                </a:lnTo>
                <a:lnTo>
                  <a:pt x="3699" y="3515"/>
                </a:lnTo>
                <a:lnTo>
                  <a:pt x="3764" y="3513"/>
                </a:lnTo>
                <a:lnTo>
                  <a:pt x="3779" y="3513"/>
                </a:lnTo>
                <a:lnTo>
                  <a:pt x="3821" y="3512"/>
                </a:lnTo>
                <a:lnTo>
                  <a:pt x="3851" y="3512"/>
                </a:lnTo>
                <a:lnTo>
                  <a:pt x="3886" y="3513"/>
                </a:lnTo>
                <a:lnTo>
                  <a:pt x="3927" y="3515"/>
                </a:lnTo>
                <a:lnTo>
                  <a:pt x="3972" y="3519"/>
                </a:lnTo>
                <a:lnTo>
                  <a:pt x="4022" y="3524"/>
                </a:lnTo>
                <a:lnTo>
                  <a:pt x="4074" y="3531"/>
                </a:lnTo>
                <a:lnTo>
                  <a:pt x="4130" y="3540"/>
                </a:lnTo>
                <a:lnTo>
                  <a:pt x="4189" y="3552"/>
                </a:lnTo>
                <a:lnTo>
                  <a:pt x="4219" y="3559"/>
                </a:lnTo>
                <a:lnTo>
                  <a:pt x="4250" y="3566"/>
                </a:lnTo>
                <a:lnTo>
                  <a:pt x="4281" y="3575"/>
                </a:lnTo>
                <a:lnTo>
                  <a:pt x="4314" y="3584"/>
                </a:lnTo>
                <a:lnTo>
                  <a:pt x="4345" y="3594"/>
                </a:lnTo>
                <a:lnTo>
                  <a:pt x="4378" y="3604"/>
                </a:lnTo>
                <a:lnTo>
                  <a:pt x="4410" y="3616"/>
                </a:lnTo>
                <a:lnTo>
                  <a:pt x="4443" y="3629"/>
                </a:lnTo>
                <a:lnTo>
                  <a:pt x="4495" y="3649"/>
                </a:lnTo>
                <a:lnTo>
                  <a:pt x="4544" y="3667"/>
                </a:lnTo>
                <a:lnTo>
                  <a:pt x="4592" y="3682"/>
                </a:lnTo>
                <a:lnTo>
                  <a:pt x="4636" y="3694"/>
                </a:lnTo>
                <a:lnTo>
                  <a:pt x="4678" y="3704"/>
                </a:lnTo>
                <a:lnTo>
                  <a:pt x="4717" y="3711"/>
                </a:lnTo>
                <a:lnTo>
                  <a:pt x="4754" y="3716"/>
                </a:lnTo>
                <a:lnTo>
                  <a:pt x="4789" y="3718"/>
                </a:lnTo>
                <a:lnTo>
                  <a:pt x="4822" y="3718"/>
                </a:lnTo>
                <a:lnTo>
                  <a:pt x="4855" y="3715"/>
                </a:lnTo>
                <a:lnTo>
                  <a:pt x="4884" y="3710"/>
                </a:lnTo>
                <a:lnTo>
                  <a:pt x="4912" y="3702"/>
                </a:lnTo>
                <a:lnTo>
                  <a:pt x="4939" y="3692"/>
                </a:lnTo>
                <a:lnTo>
                  <a:pt x="4964" y="3679"/>
                </a:lnTo>
                <a:lnTo>
                  <a:pt x="4989" y="3664"/>
                </a:lnTo>
                <a:lnTo>
                  <a:pt x="5012" y="3646"/>
                </a:lnTo>
                <a:lnTo>
                  <a:pt x="5034" y="3626"/>
                </a:lnTo>
                <a:lnTo>
                  <a:pt x="5056" y="3603"/>
                </a:lnTo>
                <a:lnTo>
                  <a:pt x="5077" y="3578"/>
                </a:lnTo>
                <a:lnTo>
                  <a:pt x="5097" y="3551"/>
                </a:lnTo>
                <a:lnTo>
                  <a:pt x="5117" y="3522"/>
                </a:lnTo>
                <a:lnTo>
                  <a:pt x="5138" y="3490"/>
                </a:lnTo>
                <a:lnTo>
                  <a:pt x="5158" y="3456"/>
                </a:lnTo>
                <a:lnTo>
                  <a:pt x="5177" y="3420"/>
                </a:lnTo>
                <a:lnTo>
                  <a:pt x="5197" y="3382"/>
                </a:lnTo>
                <a:lnTo>
                  <a:pt x="5218" y="3340"/>
                </a:lnTo>
                <a:lnTo>
                  <a:pt x="5238" y="3297"/>
                </a:lnTo>
                <a:lnTo>
                  <a:pt x="5260" y="3251"/>
                </a:lnTo>
                <a:lnTo>
                  <a:pt x="5304" y="3154"/>
                </a:lnTo>
                <a:lnTo>
                  <a:pt x="5353" y="3047"/>
                </a:lnTo>
                <a:lnTo>
                  <a:pt x="5409" y="2932"/>
                </a:lnTo>
                <a:lnTo>
                  <a:pt x="5469" y="2820"/>
                </a:lnTo>
                <a:lnTo>
                  <a:pt x="5532" y="2710"/>
                </a:lnTo>
                <a:lnTo>
                  <a:pt x="5599" y="2603"/>
                </a:lnTo>
                <a:lnTo>
                  <a:pt x="5669" y="2499"/>
                </a:lnTo>
                <a:lnTo>
                  <a:pt x="5744" y="2398"/>
                </a:lnTo>
                <a:lnTo>
                  <a:pt x="5821" y="2300"/>
                </a:lnTo>
                <a:lnTo>
                  <a:pt x="5902" y="2204"/>
                </a:lnTo>
                <a:lnTo>
                  <a:pt x="5986" y="2112"/>
                </a:lnTo>
                <a:lnTo>
                  <a:pt x="6072" y="2024"/>
                </a:lnTo>
                <a:lnTo>
                  <a:pt x="6161" y="1938"/>
                </a:lnTo>
                <a:lnTo>
                  <a:pt x="6255" y="1856"/>
                </a:lnTo>
                <a:lnTo>
                  <a:pt x="6349" y="1777"/>
                </a:lnTo>
                <a:lnTo>
                  <a:pt x="6447" y="1701"/>
                </a:lnTo>
                <a:lnTo>
                  <a:pt x="6547" y="1629"/>
                </a:lnTo>
                <a:lnTo>
                  <a:pt x="6650" y="1560"/>
                </a:lnTo>
                <a:lnTo>
                  <a:pt x="6754" y="1496"/>
                </a:lnTo>
                <a:lnTo>
                  <a:pt x="6862" y="1434"/>
                </a:lnTo>
                <a:lnTo>
                  <a:pt x="6970" y="1377"/>
                </a:lnTo>
                <a:lnTo>
                  <a:pt x="7082" y="1323"/>
                </a:lnTo>
                <a:lnTo>
                  <a:pt x="7195" y="1274"/>
                </a:lnTo>
                <a:lnTo>
                  <a:pt x="7309" y="1228"/>
                </a:lnTo>
                <a:lnTo>
                  <a:pt x="7426" y="1186"/>
                </a:lnTo>
                <a:lnTo>
                  <a:pt x="7543" y="1148"/>
                </a:lnTo>
                <a:lnTo>
                  <a:pt x="7663" y="1115"/>
                </a:lnTo>
                <a:lnTo>
                  <a:pt x="7784" y="1086"/>
                </a:lnTo>
                <a:lnTo>
                  <a:pt x="7906" y="1061"/>
                </a:lnTo>
                <a:lnTo>
                  <a:pt x="8029" y="1041"/>
                </a:lnTo>
                <a:lnTo>
                  <a:pt x="8153" y="1025"/>
                </a:lnTo>
                <a:lnTo>
                  <a:pt x="8278" y="1013"/>
                </a:lnTo>
                <a:lnTo>
                  <a:pt x="8404" y="1007"/>
                </a:lnTo>
                <a:lnTo>
                  <a:pt x="8531" y="1004"/>
                </a:lnTo>
                <a:lnTo>
                  <a:pt x="8699" y="1008"/>
                </a:lnTo>
                <a:lnTo>
                  <a:pt x="8866" y="1020"/>
                </a:lnTo>
                <a:lnTo>
                  <a:pt x="9030" y="1039"/>
                </a:lnTo>
                <a:lnTo>
                  <a:pt x="9192" y="1066"/>
                </a:lnTo>
                <a:lnTo>
                  <a:pt x="9351" y="1100"/>
                </a:lnTo>
                <a:lnTo>
                  <a:pt x="9507" y="1142"/>
                </a:lnTo>
                <a:lnTo>
                  <a:pt x="9661" y="1190"/>
                </a:lnTo>
                <a:lnTo>
                  <a:pt x="9811" y="1246"/>
                </a:lnTo>
                <a:lnTo>
                  <a:pt x="9959" y="1308"/>
                </a:lnTo>
                <a:lnTo>
                  <a:pt x="10102" y="1376"/>
                </a:lnTo>
                <a:lnTo>
                  <a:pt x="10242" y="1451"/>
                </a:lnTo>
                <a:lnTo>
                  <a:pt x="10378" y="1532"/>
                </a:lnTo>
                <a:lnTo>
                  <a:pt x="10510" y="1619"/>
                </a:lnTo>
                <a:lnTo>
                  <a:pt x="10638" y="1711"/>
                </a:lnTo>
                <a:lnTo>
                  <a:pt x="10761" y="1810"/>
                </a:lnTo>
                <a:lnTo>
                  <a:pt x="10880" y="1914"/>
                </a:lnTo>
                <a:lnTo>
                  <a:pt x="10994" y="2023"/>
                </a:lnTo>
                <a:lnTo>
                  <a:pt x="11103" y="2137"/>
                </a:lnTo>
                <a:lnTo>
                  <a:pt x="11207" y="2256"/>
                </a:lnTo>
                <a:lnTo>
                  <a:pt x="11306" y="2381"/>
                </a:lnTo>
                <a:lnTo>
                  <a:pt x="11398" y="2509"/>
                </a:lnTo>
                <a:lnTo>
                  <a:pt x="11486" y="2643"/>
                </a:lnTo>
                <a:lnTo>
                  <a:pt x="11568" y="2780"/>
                </a:lnTo>
                <a:lnTo>
                  <a:pt x="11643" y="2922"/>
                </a:lnTo>
                <a:lnTo>
                  <a:pt x="11712" y="3067"/>
                </a:lnTo>
                <a:lnTo>
                  <a:pt x="11775" y="3217"/>
                </a:lnTo>
                <a:lnTo>
                  <a:pt x="11831" y="3370"/>
                </a:lnTo>
                <a:lnTo>
                  <a:pt x="11880" y="3526"/>
                </a:lnTo>
                <a:lnTo>
                  <a:pt x="11922" y="3686"/>
                </a:lnTo>
                <a:lnTo>
                  <a:pt x="11957" y="3848"/>
                </a:lnTo>
                <a:lnTo>
                  <a:pt x="11985" y="4014"/>
                </a:lnTo>
                <a:lnTo>
                  <a:pt x="12005" y="4183"/>
                </a:lnTo>
                <a:lnTo>
                  <a:pt x="12016" y="4309"/>
                </a:lnTo>
                <a:lnTo>
                  <a:pt x="12027" y="4420"/>
                </a:lnTo>
                <a:lnTo>
                  <a:pt x="12032" y="4471"/>
                </a:lnTo>
                <a:lnTo>
                  <a:pt x="12038" y="4517"/>
                </a:lnTo>
                <a:lnTo>
                  <a:pt x="12046" y="4561"/>
                </a:lnTo>
                <a:lnTo>
                  <a:pt x="12053" y="4601"/>
                </a:lnTo>
                <a:lnTo>
                  <a:pt x="12061" y="4638"/>
                </a:lnTo>
                <a:lnTo>
                  <a:pt x="12070" y="4673"/>
                </a:lnTo>
                <a:lnTo>
                  <a:pt x="12081" y="4706"/>
                </a:lnTo>
                <a:lnTo>
                  <a:pt x="12092" y="4736"/>
                </a:lnTo>
                <a:lnTo>
                  <a:pt x="12105" y="4763"/>
                </a:lnTo>
                <a:lnTo>
                  <a:pt x="12119" y="4788"/>
                </a:lnTo>
                <a:lnTo>
                  <a:pt x="12135" y="4812"/>
                </a:lnTo>
                <a:lnTo>
                  <a:pt x="12153" y="4833"/>
                </a:lnTo>
                <a:lnTo>
                  <a:pt x="12173" y="4853"/>
                </a:lnTo>
                <a:lnTo>
                  <a:pt x="12195" y="4872"/>
                </a:lnTo>
                <a:lnTo>
                  <a:pt x="12220" y="4889"/>
                </a:lnTo>
                <a:lnTo>
                  <a:pt x="12247" y="4905"/>
                </a:lnTo>
                <a:lnTo>
                  <a:pt x="12276" y="4920"/>
                </a:lnTo>
                <a:lnTo>
                  <a:pt x="12308" y="4935"/>
                </a:lnTo>
                <a:lnTo>
                  <a:pt x="12344" y="4949"/>
                </a:lnTo>
                <a:lnTo>
                  <a:pt x="12383" y="4962"/>
                </a:lnTo>
                <a:lnTo>
                  <a:pt x="12424" y="4976"/>
                </a:lnTo>
                <a:lnTo>
                  <a:pt x="12468" y="4989"/>
                </a:lnTo>
                <a:lnTo>
                  <a:pt x="12517" y="5002"/>
                </a:lnTo>
                <a:lnTo>
                  <a:pt x="12568" y="5015"/>
                </a:lnTo>
                <a:lnTo>
                  <a:pt x="12684" y="5043"/>
                </a:lnTo>
                <a:lnTo>
                  <a:pt x="12816" y="5073"/>
                </a:lnTo>
                <a:lnTo>
                  <a:pt x="12937" y="5099"/>
                </a:lnTo>
                <a:lnTo>
                  <a:pt x="13055" y="5129"/>
                </a:lnTo>
                <a:lnTo>
                  <a:pt x="13171" y="5165"/>
                </a:lnTo>
                <a:lnTo>
                  <a:pt x="13285" y="5206"/>
                </a:lnTo>
                <a:lnTo>
                  <a:pt x="13395" y="5252"/>
                </a:lnTo>
                <a:lnTo>
                  <a:pt x="13505" y="5302"/>
                </a:lnTo>
                <a:lnTo>
                  <a:pt x="13610" y="5356"/>
                </a:lnTo>
                <a:lnTo>
                  <a:pt x="13714" y="5415"/>
                </a:lnTo>
                <a:lnTo>
                  <a:pt x="13813" y="5477"/>
                </a:lnTo>
                <a:lnTo>
                  <a:pt x="13910" y="5545"/>
                </a:lnTo>
                <a:lnTo>
                  <a:pt x="14004" y="5615"/>
                </a:lnTo>
                <a:lnTo>
                  <a:pt x="14095" y="5690"/>
                </a:lnTo>
                <a:lnTo>
                  <a:pt x="14181" y="5768"/>
                </a:lnTo>
                <a:lnTo>
                  <a:pt x="14266" y="5850"/>
                </a:lnTo>
                <a:lnTo>
                  <a:pt x="14346" y="5935"/>
                </a:lnTo>
                <a:lnTo>
                  <a:pt x="14422" y="6024"/>
                </a:lnTo>
                <a:lnTo>
                  <a:pt x="14494" y="6116"/>
                </a:lnTo>
                <a:lnTo>
                  <a:pt x="14564" y="6210"/>
                </a:lnTo>
                <a:lnTo>
                  <a:pt x="14628" y="6307"/>
                </a:lnTo>
                <a:lnTo>
                  <a:pt x="14689" y="6408"/>
                </a:lnTo>
                <a:lnTo>
                  <a:pt x="14745" y="6511"/>
                </a:lnTo>
                <a:lnTo>
                  <a:pt x="14796" y="6617"/>
                </a:lnTo>
                <a:lnTo>
                  <a:pt x="14845" y="6724"/>
                </a:lnTo>
                <a:lnTo>
                  <a:pt x="14888" y="6834"/>
                </a:lnTo>
                <a:lnTo>
                  <a:pt x="14926" y="6947"/>
                </a:lnTo>
                <a:lnTo>
                  <a:pt x="14959" y="7060"/>
                </a:lnTo>
                <a:lnTo>
                  <a:pt x="14988" y="7177"/>
                </a:lnTo>
                <a:lnTo>
                  <a:pt x="15012" y="7294"/>
                </a:lnTo>
                <a:lnTo>
                  <a:pt x="15030" y="7414"/>
                </a:lnTo>
                <a:lnTo>
                  <a:pt x="15044" y="7534"/>
                </a:lnTo>
                <a:lnTo>
                  <a:pt x="15052" y="7656"/>
                </a:lnTo>
                <a:lnTo>
                  <a:pt x="15055" y="7779"/>
                </a:lnTo>
                <a:lnTo>
                  <a:pt x="15051" y="7922"/>
                </a:lnTo>
                <a:lnTo>
                  <a:pt x="15040" y="8061"/>
                </a:lnTo>
                <a:lnTo>
                  <a:pt x="15023" y="8199"/>
                </a:lnTo>
                <a:lnTo>
                  <a:pt x="14999" y="8335"/>
                </a:lnTo>
                <a:lnTo>
                  <a:pt x="14968" y="8469"/>
                </a:lnTo>
                <a:lnTo>
                  <a:pt x="14931" y="8599"/>
                </a:lnTo>
                <a:lnTo>
                  <a:pt x="14887" y="8728"/>
                </a:lnTo>
                <a:lnTo>
                  <a:pt x="14838" y="8853"/>
                </a:lnTo>
                <a:lnTo>
                  <a:pt x="14782" y="8975"/>
                </a:lnTo>
                <a:lnTo>
                  <a:pt x="14721" y="9094"/>
                </a:lnTo>
                <a:lnTo>
                  <a:pt x="14655" y="9209"/>
                </a:lnTo>
                <a:lnTo>
                  <a:pt x="14583" y="9322"/>
                </a:lnTo>
                <a:lnTo>
                  <a:pt x="14505" y="9430"/>
                </a:lnTo>
                <a:lnTo>
                  <a:pt x="14424" y="9535"/>
                </a:lnTo>
                <a:lnTo>
                  <a:pt x="14337" y="9634"/>
                </a:lnTo>
                <a:lnTo>
                  <a:pt x="14245" y="9730"/>
                </a:lnTo>
                <a:lnTo>
                  <a:pt x="14150" y="9822"/>
                </a:lnTo>
                <a:lnTo>
                  <a:pt x="14050" y="9909"/>
                </a:lnTo>
                <a:lnTo>
                  <a:pt x="13945" y="9990"/>
                </a:lnTo>
                <a:lnTo>
                  <a:pt x="13837" y="10068"/>
                </a:lnTo>
                <a:lnTo>
                  <a:pt x="13725" y="10140"/>
                </a:lnTo>
                <a:lnTo>
                  <a:pt x="13609" y="10206"/>
                </a:lnTo>
                <a:lnTo>
                  <a:pt x="13491" y="10267"/>
                </a:lnTo>
                <a:lnTo>
                  <a:pt x="13368" y="10322"/>
                </a:lnTo>
                <a:lnTo>
                  <a:pt x="13243" y="10372"/>
                </a:lnTo>
                <a:lnTo>
                  <a:pt x="13114" y="10416"/>
                </a:lnTo>
                <a:lnTo>
                  <a:pt x="12984" y="10453"/>
                </a:lnTo>
                <a:lnTo>
                  <a:pt x="12850" y="10484"/>
                </a:lnTo>
                <a:lnTo>
                  <a:pt x="12715" y="10508"/>
                </a:lnTo>
                <a:lnTo>
                  <a:pt x="12576" y="10525"/>
                </a:lnTo>
                <a:lnTo>
                  <a:pt x="12437" y="10536"/>
                </a:lnTo>
                <a:lnTo>
                  <a:pt x="12294" y="10539"/>
                </a:lnTo>
                <a:close/>
                <a:moveTo>
                  <a:pt x="13004" y="4087"/>
                </a:moveTo>
                <a:lnTo>
                  <a:pt x="12979" y="3874"/>
                </a:lnTo>
                <a:lnTo>
                  <a:pt x="12944" y="3664"/>
                </a:lnTo>
                <a:lnTo>
                  <a:pt x="12899" y="3457"/>
                </a:lnTo>
                <a:lnTo>
                  <a:pt x="12845" y="3254"/>
                </a:lnTo>
                <a:lnTo>
                  <a:pt x="12782" y="3054"/>
                </a:lnTo>
                <a:lnTo>
                  <a:pt x="12711" y="2860"/>
                </a:lnTo>
                <a:lnTo>
                  <a:pt x="12631" y="2669"/>
                </a:lnTo>
                <a:lnTo>
                  <a:pt x="12542" y="2482"/>
                </a:lnTo>
                <a:lnTo>
                  <a:pt x="12446" y="2301"/>
                </a:lnTo>
                <a:lnTo>
                  <a:pt x="12343" y="2124"/>
                </a:lnTo>
                <a:lnTo>
                  <a:pt x="12230" y="1953"/>
                </a:lnTo>
                <a:lnTo>
                  <a:pt x="12111" y="1788"/>
                </a:lnTo>
                <a:lnTo>
                  <a:pt x="11985" y="1628"/>
                </a:lnTo>
                <a:lnTo>
                  <a:pt x="11852" y="1473"/>
                </a:lnTo>
                <a:lnTo>
                  <a:pt x="11711" y="1326"/>
                </a:lnTo>
                <a:lnTo>
                  <a:pt x="11566" y="1184"/>
                </a:lnTo>
                <a:lnTo>
                  <a:pt x="11413" y="1050"/>
                </a:lnTo>
                <a:lnTo>
                  <a:pt x="11254" y="922"/>
                </a:lnTo>
                <a:lnTo>
                  <a:pt x="11090" y="802"/>
                </a:lnTo>
                <a:lnTo>
                  <a:pt x="10919" y="690"/>
                </a:lnTo>
                <a:lnTo>
                  <a:pt x="10745" y="584"/>
                </a:lnTo>
                <a:lnTo>
                  <a:pt x="10564" y="487"/>
                </a:lnTo>
                <a:lnTo>
                  <a:pt x="10378" y="397"/>
                </a:lnTo>
                <a:lnTo>
                  <a:pt x="10189" y="316"/>
                </a:lnTo>
                <a:lnTo>
                  <a:pt x="9995" y="244"/>
                </a:lnTo>
                <a:lnTo>
                  <a:pt x="9796" y="181"/>
                </a:lnTo>
                <a:lnTo>
                  <a:pt x="9594" y="126"/>
                </a:lnTo>
                <a:lnTo>
                  <a:pt x="9388" y="81"/>
                </a:lnTo>
                <a:lnTo>
                  <a:pt x="9178" y="46"/>
                </a:lnTo>
                <a:lnTo>
                  <a:pt x="8965" y="21"/>
                </a:lnTo>
                <a:lnTo>
                  <a:pt x="8750" y="5"/>
                </a:lnTo>
                <a:lnTo>
                  <a:pt x="8531" y="0"/>
                </a:lnTo>
                <a:lnTo>
                  <a:pt x="8361" y="3"/>
                </a:lnTo>
                <a:lnTo>
                  <a:pt x="8194" y="12"/>
                </a:lnTo>
                <a:lnTo>
                  <a:pt x="8027" y="28"/>
                </a:lnTo>
                <a:lnTo>
                  <a:pt x="7863" y="49"/>
                </a:lnTo>
                <a:lnTo>
                  <a:pt x="7701" y="76"/>
                </a:lnTo>
                <a:lnTo>
                  <a:pt x="7540" y="109"/>
                </a:lnTo>
                <a:lnTo>
                  <a:pt x="7383" y="149"/>
                </a:lnTo>
                <a:lnTo>
                  <a:pt x="7227" y="193"/>
                </a:lnTo>
                <a:lnTo>
                  <a:pt x="7074" y="242"/>
                </a:lnTo>
                <a:lnTo>
                  <a:pt x="6922" y="297"/>
                </a:lnTo>
                <a:lnTo>
                  <a:pt x="6773" y="357"/>
                </a:lnTo>
                <a:lnTo>
                  <a:pt x="6628" y="423"/>
                </a:lnTo>
                <a:lnTo>
                  <a:pt x="6485" y="493"/>
                </a:lnTo>
                <a:lnTo>
                  <a:pt x="6345" y="568"/>
                </a:lnTo>
                <a:lnTo>
                  <a:pt x="6208" y="648"/>
                </a:lnTo>
                <a:lnTo>
                  <a:pt x="6075" y="733"/>
                </a:lnTo>
                <a:lnTo>
                  <a:pt x="5943" y="821"/>
                </a:lnTo>
                <a:lnTo>
                  <a:pt x="5817" y="915"/>
                </a:lnTo>
                <a:lnTo>
                  <a:pt x="5693" y="1013"/>
                </a:lnTo>
                <a:lnTo>
                  <a:pt x="5572" y="1115"/>
                </a:lnTo>
                <a:lnTo>
                  <a:pt x="5456" y="1221"/>
                </a:lnTo>
                <a:lnTo>
                  <a:pt x="5342" y="1331"/>
                </a:lnTo>
                <a:lnTo>
                  <a:pt x="5234" y="1444"/>
                </a:lnTo>
                <a:lnTo>
                  <a:pt x="5129" y="1562"/>
                </a:lnTo>
                <a:lnTo>
                  <a:pt x="5027" y="1683"/>
                </a:lnTo>
                <a:lnTo>
                  <a:pt x="4931" y="1809"/>
                </a:lnTo>
                <a:lnTo>
                  <a:pt x="4837" y="1936"/>
                </a:lnTo>
                <a:lnTo>
                  <a:pt x="4750" y="2068"/>
                </a:lnTo>
                <a:lnTo>
                  <a:pt x="4666" y="2203"/>
                </a:lnTo>
                <a:lnTo>
                  <a:pt x="4587" y="2341"/>
                </a:lnTo>
                <a:lnTo>
                  <a:pt x="4512" y="2481"/>
                </a:lnTo>
                <a:lnTo>
                  <a:pt x="4443" y="2625"/>
                </a:lnTo>
                <a:lnTo>
                  <a:pt x="4402" y="2613"/>
                </a:lnTo>
                <a:lnTo>
                  <a:pt x="4362" y="2601"/>
                </a:lnTo>
                <a:lnTo>
                  <a:pt x="4321" y="2589"/>
                </a:lnTo>
                <a:lnTo>
                  <a:pt x="4279" y="2579"/>
                </a:lnTo>
                <a:lnTo>
                  <a:pt x="4237" y="2568"/>
                </a:lnTo>
                <a:lnTo>
                  <a:pt x="4196" y="2559"/>
                </a:lnTo>
                <a:lnTo>
                  <a:pt x="4154" y="2549"/>
                </a:lnTo>
                <a:lnTo>
                  <a:pt x="4112" y="2541"/>
                </a:lnTo>
                <a:lnTo>
                  <a:pt x="4070" y="2534"/>
                </a:lnTo>
                <a:lnTo>
                  <a:pt x="4027" y="2528"/>
                </a:lnTo>
                <a:lnTo>
                  <a:pt x="3983" y="2522"/>
                </a:lnTo>
                <a:lnTo>
                  <a:pt x="3940" y="2518"/>
                </a:lnTo>
                <a:lnTo>
                  <a:pt x="3896" y="2514"/>
                </a:lnTo>
                <a:lnTo>
                  <a:pt x="3853" y="2511"/>
                </a:lnTo>
                <a:lnTo>
                  <a:pt x="3809" y="2510"/>
                </a:lnTo>
                <a:lnTo>
                  <a:pt x="3764" y="2509"/>
                </a:lnTo>
                <a:lnTo>
                  <a:pt x="3647" y="2512"/>
                </a:lnTo>
                <a:lnTo>
                  <a:pt x="3533" y="2521"/>
                </a:lnTo>
                <a:lnTo>
                  <a:pt x="3420" y="2535"/>
                </a:lnTo>
                <a:lnTo>
                  <a:pt x="3309" y="2556"/>
                </a:lnTo>
                <a:lnTo>
                  <a:pt x="3200" y="2581"/>
                </a:lnTo>
                <a:lnTo>
                  <a:pt x="3092" y="2611"/>
                </a:lnTo>
                <a:lnTo>
                  <a:pt x="2988" y="2647"/>
                </a:lnTo>
                <a:lnTo>
                  <a:pt x="2884" y="2687"/>
                </a:lnTo>
                <a:lnTo>
                  <a:pt x="2785" y="2732"/>
                </a:lnTo>
                <a:lnTo>
                  <a:pt x="2688" y="2782"/>
                </a:lnTo>
                <a:lnTo>
                  <a:pt x="2593" y="2837"/>
                </a:lnTo>
                <a:lnTo>
                  <a:pt x="2501" y="2896"/>
                </a:lnTo>
                <a:lnTo>
                  <a:pt x="2413" y="2958"/>
                </a:lnTo>
                <a:lnTo>
                  <a:pt x="2327" y="3025"/>
                </a:lnTo>
                <a:lnTo>
                  <a:pt x="2245" y="3097"/>
                </a:lnTo>
                <a:lnTo>
                  <a:pt x="2167" y="3172"/>
                </a:lnTo>
                <a:lnTo>
                  <a:pt x="2093" y="3250"/>
                </a:lnTo>
                <a:lnTo>
                  <a:pt x="2021" y="3331"/>
                </a:lnTo>
                <a:lnTo>
                  <a:pt x="1954" y="3417"/>
                </a:lnTo>
                <a:lnTo>
                  <a:pt x="1891" y="3506"/>
                </a:lnTo>
                <a:lnTo>
                  <a:pt x="1833" y="3597"/>
                </a:lnTo>
                <a:lnTo>
                  <a:pt x="1778" y="3692"/>
                </a:lnTo>
                <a:lnTo>
                  <a:pt x="1728" y="3789"/>
                </a:lnTo>
                <a:lnTo>
                  <a:pt x="1683" y="3889"/>
                </a:lnTo>
                <a:lnTo>
                  <a:pt x="1643" y="3992"/>
                </a:lnTo>
                <a:lnTo>
                  <a:pt x="1607" y="4097"/>
                </a:lnTo>
                <a:lnTo>
                  <a:pt x="1577" y="4204"/>
                </a:lnTo>
                <a:lnTo>
                  <a:pt x="1552" y="4313"/>
                </a:lnTo>
                <a:lnTo>
                  <a:pt x="1532" y="4424"/>
                </a:lnTo>
                <a:lnTo>
                  <a:pt x="1517" y="4537"/>
                </a:lnTo>
                <a:lnTo>
                  <a:pt x="1508" y="4652"/>
                </a:lnTo>
                <a:lnTo>
                  <a:pt x="1505" y="4768"/>
                </a:lnTo>
                <a:lnTo>
                  <a:pt x="1506" y="4815"/>
                </a:lnTo>
                <a:lnTo>
                  <a:pt x="1507" y="4860"/>
                </a:lnTo>
                <a:lnTo>
                  <a:pt x="1510" y="4906"/>
                </a:lnTo>
                <a:lnTo>
                  <a:pt x="1514" y="4951"/>
                </a:lnTo>
                <a:lnTo>
                  <a:pt x="1519" y="4997"/>
                </a:lnTo>
                <a:lnTo>
                  <a:pt x="1526" y="5042"/>
                </a:lnTo>
                <a:lnTo>
                  <a:pt x="1532" y="5086"/>
                </a:lnTo>
                <a:lnTo>
                  <a:pt x="1540" y="5130"/>
                </a:lnTo>
                <a:lnTo>
                  <a:pt x="1548" y="5174"/>
                </a:lnTo>
                <a:lnTo>
                  <a:pt x="1558" y="5217"/>
                </a:lnTo>
                <a:lnTo>
                  <a:pt x="1568" y="5261"/>
                </a:lnTo>
                <a:lnTo>
                  <a:pt x="1579" y="5304"/>
                </a:lnTo>
                <a:lnTo>
                  <a:pt x="1590" y="5347"/>
                </a:lnTo>
                <a:lnTo>
                  <a:pt x="1603" y="5389"/>
                </a:lnTo>
                <a:lnTo>
                  <a:pt x="1616" y="5431"/>
                </a:lnTo>
                <a:lnTo>
                  <a:pt x="1629" y="5473"/>
                </a:lnTo>
                <a:lnTo>
                  <a:pt x="1539" y="5528"/>
                </a:lnTo>
                <a:lnTo>
                  <a:pt x="1451" y="5585"/>
                </a:lnTo>
                <a:lnTo>
                  <a:pt x="1365" y="5644"/>
                </a:lnTo>
                <a:lnTo>
                  <a:pt x="1281" y="5706"/>
                </a:lnTo>
                <a:lnTo>
                  <a:pt x="1198" y="5771"/>
                </a:lnTo>
                <a:lnTo>
                  <a:pt x="1118" y="5839"/>
                </a:lnTo>
                <a:lnTo>
                  <a:pt x="1041" y="5909"/>
                </a:lnTo>
                <a:lnTo>
                  <a:pt x="965" y="5981"/>
                </a:lnTo>
                <a:lnTo>
                  <a:pt x="892" y="6056"/>
                </a:lnTo>
                <a:lnTo>
                  <a:pt x="821" y="6133"/>
                </a:lnTo>
                <a:lnTo>
                  <a:pt x="753" y="6211"/>
                </a:lnTo>
                <a:lnTo>
                  <a:pt x="687" y="6292"/>
                </a:lnTo>
                <a:lnTo>
                  <a:pt x="624" y="6376"/>
                </a:lnTo>
                <a:lnTo>
                  <a:pt x="564" y="6461"/>
                </a:lnTo>
                <a:lnTo>
                  <a:pt x="506" y="6548"/>
                </a:lnTo>
                <a:lnTo>
                  <a:pt x="451" y="6638"/>
                </a:lnTo>
                <a:lnTo>
                  <a:pt x="398" y="6729"/>
                </a:lnTo>
                <a:lnTo>
                  <a:pt x="349" y="6821"/>
                </a:lnTo>
                <a:lnTo>
                  <a:pt x="303" y="6917"/>
                </a:lnTo>
                <a:lnTo>
                  <a:pt x="260" y="7013"/>
                </a:lnTo>
                <a:lnTo>
                  <a:pt x="220" y="7110"/>
                </a:lnTo>
                <a:lnTo>
                  <a:pt x="183" y="7210"/>
                </a:lnTo>
                <a:lnTo>
                  <a:pt x="149" y="7311"/>
                </a:lnTo>
                <a:lnTo>
                  <a:pt x="118" y="7414"/>
                </a:lnTo>
                <a:lnTo>
                  <a:pt x="91" y="7518"/>
                </a:lnTo>
                <a:lnTo>
                  <a:pt x="67" y="7623"/>
                </a:lnTo>
                <a:lnTo>
                  <a:pt x="47" y="7730"/>
                </a:lnTo>
                <a:lnTo>
                  <a:pt x="30" y="7838"/>
                </a:lnTo>
                <a:lnTo>
                  <a:pt x="17" y="7948"/>
                </a:lnTo>
                <a:lnTo>
                  <a:pt x="8" y="8057"/>
                </a:lnTo>
                <a:lnTo>
                  <a:pt x="2" y="8168"/>
                </a:lnTo>
                <a:lnTo>
                  <a:pt x="0" y="8281"/>
                </a:lnTo>
                <a:lnTo>
                  <a:pt x="4" y="8449"/>
                </a:lnTo>
                <a:lnTo>
                  <a:pt x="17" y="8615"/>
                </a:lnTo>
                <a:lnTo>
                  <a:pt x="37" y="8778"/>
                </a:lnTo>
                <a:lnTo>
                  <a:pt x="66" y="8938"/>
                </a:lnTo>
                <a:lnTo>
                  <a:pt x="102" y="9097"/>
                </a:lnTo>
                <a:lnTo>
                  <a:pt x="147" y="9251"/>
                </a:lnTo>
                <a:lnTo>
                  <a:pt x="198" y="9403"/>
                </a:lnTo>
                <a:lnTo>
                  <a:pt x="256" y="9551"/>
                </a:lnTo>
                <a:lnTo>
                  <a:pt x="322" y="9695"/>
                </a:lnTo>
                <a:lnTo>
                  <a:pt x="393" y="9837"/>
                </a:lnTo>
                <a:lnTo>
                  <a:pt x="473" y="9973"/>
                </a:lnTo>
                <a:lnTo>
                  <a:pt x="557" y="10106"/>
                </a:lnTo>
                <a:lnTo>
                  <a:pt x="648" y="10233"/>
                </a:lnTo>
                <a:lnTo>
                  <a:pt x="745" y="10357"/>
                </a:lnTo>
                <a:lnTo>
                  <a:pt x="847" y="10475"/>
                </a:lnTo>
                <a:lnTo>
                  <a:pt x="955" y="10588"/>
                </a:lnTo>
                <a:lnTo>
                  <a:pt x="1069" y="10696"/>
                </a:lnTo>
                <a:lnTo>
                  <a:pt x="1187" y="10798"/>
                </a:lnTo>
                <a:lnTo>
                  <a:pt x="1310" y="10896"/>
                </a:lnTo>
                <a:lnTo>
                  <a:pt x="1438" y="10986"/>
                </a:lnTo>
                <a:lnTo>
                  <a:pt x="1571" y="11071"/>
                </a:lnTo>
                <a:lnTo>
                  <a:pt x="1707" y="11150"/>
                </a:lnTo>
                <a:lnTo>
                  <a:pt x="1848" y="11222"/>
                </a:lnTo>
                <a:lnTo>
                  <a:pt x="1992" y="11287"/>
                </a:lnTo>
                <a:lnTo>
                  <a:pt x="2141" y="11345"/>
                </a:lnTo>
                <a:lnTo>
                  <a:pt x="2292" y="11396"/>
                </a:lnTo>
                <a:lnTo>
                  <a:pt x="2447" y="11441"/>
                </a:lnTo>
                <a:lnTo>
                  <a:pt x="2604" y="11478"/>
                </a:lnTo>
                <a:lnTo>
                  <a:pt x="2765" y="11506"/>
                </a:lnTo>
                <a:lnTo>
                  <a:pt x="2929" y="11527"/>
                </a:lnTo>
                <a:lnTo>
                  <a:pt x="3094" y="11539"/>
                </a:lnTo>
                <a:lnTo>
                  <a:pt x="3262" y="11543"/>
                </a:lnTo>
                <a:lnTo>
                  <a:pt x="3262" y="11544"/>
                </a:lnTo>
                <a:lnTo>
                  <a:pt x="12294" y="11544"/>
                </a:lnTo>
                <a:lnTo>
                  <a:pt x="12294" y="11543"/>
                </a:lnTo>
                <a:lnTo>
                  <a:pt x="12488" y="11539"/>
                </a:lnTo>
                <a:lnTo>
                  <a:pt x="12680" y="11524"/>
                </a:lnTo>
                <a:lnTo>
                  <a:pt x="12867" y="11500"/>
                </a:lnTo>
                <a:lnTo>
                  <a:pt x="13053" y="11467"/>
                </a:lnTo>
                <a:lnTo>
                  <a:pt x="13236" y="11425"/>
                </a:lnTo>
                <a:lnTo>
                  <a:pt x="13414" y="11374"/>
                </a:lnTo>
                <a:lnTo>
                  <a:pt x="13589" y="11315"/>
                </a:lnTo>
                <a:lnTo>
                  <a:pt x="13760" y="11248"/>
                </a:lnTo>
                <a:lnTo>
                  <a:pt x="13926" y="11173"/>
                </a:lnTo>
                <a:lnTo>
                  <a:pt x="14089" y="11089"/>
                </a:lnTo>
                <a:lnTo>
                  <a:pt x="14246" y="10999"/>
                </a:lnTo>
                <a:lnTo>
                  <a:pt x="14399" y="10901"/>
                </a:lnTo>
                <a:lnTo>
                  <a:pt x="14547" y="10796"/>
                </a:lnTo>
                <a:lnTo>
                  <a:pt x="14689" y="10684"/>
                </a:lnTo>
                <a:lnTo>
                  <a:pt x="14826" y="10565"/>
                </a:lnTo>
                <a:lnTo>
                  <a:pt x="14956" y="10441"/>
                </a:lnTo>
                <a:lnTo>
                  <a:pt x="15080" y="10310"/>
                </a:lnTo>
                <a:lnTo>
                  <a:pt x="15199" y="10174"/>
                </a:lnTo>
                <a:lnTo>
                  <a:pt x="15310" y="10031"/>
                </a:lnTo>
                <a:lnTo>
                  <a:pt x="15416" y="9884"/>
                </a:lnTo>
                <a:lnTo>
                  <a:pt x="15513" y="9731"/>
                </a:lnTo>
                <a:lnTo>
                  <a:pt x="15604" y="9574"/>
                </a:lnTo>
                <a:lnTo>
                  <a:pt x="15687" y="9411"/>
                </a:lnTo>
                <a:lnTo>
                  <a:pt x="15762" y="9244"/>
                </a:lnTo>
                <a:lnTo>
                  <a:pt x="15830" y="9074"/>
                </a:lnTo>
                <a:lnTo>
                  <a:pt x="15888" y="8899"/>
                </a:lnTo>
                <a:lnTo>
                  <a:pt x="15940" y="8720"/>
                </a:lnTo>
                <a:lnTo>
                  <a:pt x="15982" y="8538"/>
                </a:lnTo>
                <a:lnTo>
                  <a:pt x="16015" y="8352"/>
                </a:lnTo>
                <a:lnTo>
                  <a:pt x="16039" y="8164"/>
                </a:lnTo>
                <a:lnTo>
                  <a:pt x="16053" y="7973"/>
                </a:lnTo>
                <a:lnTo>
                  <a:pt x="16058" y="7779"/>
                </a:lnTo>
                <a:lnTo>
                  <a:pt x="16054" y="7608"/>
                </a:lnTo>
                <a:lnTo>
                  <a:pt x="16043" y="7439"/>
                </a:lnTo>
                <a:lnTo>
                  <a:pt x="16024" y="7272"/>
                </a:lnTo>
                <a:lnTo>
                  <a:pt x="15998" y="7107"/>
                </a:lnTo>
                <a:lnTo>
                  <a:pt x="15965" y="6945"/>
                </a:lnTo>
                <a:lnTo>
                  <a:pt x="15926" y="6785"/>
                </a:lnTo>
                <a:lnTo>
                  <a:pt x="15878" y="6629"/>
                </a:lnTo>
                <a:lnTo>
                  <a:pt x="15825" y="6475"/>
                </a:lnTo>
                <a:lnTo>
                  <a:pt x="15766" y="6324"/>
                </a:lnTo>
                <a:lnTo>
                  <a:pt x="15700" y="6176"/>
                </a:lnTo>
                <a:lnTo>
                  <a:pt x="15628" y="6032"/>
                </a:lnTo>
                <a:lnTo>
                  <a:pt x="15550" y="5892"/>
                </a:lnTo>
                <a:lnTo>
                  <a:pt x="15467" y="5755"/>
                </a:lnTo>
                <a:lnTo>
                  <a:pt x="15378" y="5623"/>
                </a:lnTo>
                <a:lnTo>
                  <a:pt x="15283" y="5493"/>
                </a:lnTo>
                <a:lnTo>
                  <a:pt x="15183" y="5369"/>
                </a:lnTo>
                <a:lnTo>
                  <a:pt x="15078" y="5250"/>
                </a:lnTo>
                <a:lnTo>
                  <a:pt x="14968" y="5134"/>
                </a:lnTo>
                <a:lnTo>
                  <a:pt x="14854" y="5023"/>
                </a:lnTo>
                <a:lnTo>
                  <a:pt x="14734" y="4917"/>
                </a:lnTo>
                <a:lnTo>
                  <a:pt x="14611" y="4817"/>
                </a:lnTo>
                <a:lnTo>
                  <a:pt x="14483" y="4721"/>
                </a:lnTo>
                <a:lnTo>
                  <a:pt x="14351" y="4630"/>
                </a:lnTo>
                <a:lnTo>
                  <a:pt x="14215" y="4546"/>
                </a:lnTo>
                <a:lnTo>
                  <a:pt x="14075" y="4467"/>
                </a:lnTo>
                <a:lnTo>
                  <a:pt x="13931" y="4394"/>
                </a:lnTo>
                <a:lnTo>
                  <a:pt x="13785" y="4327"/>
                </a:lnTo>
                <a:lnTo>
                  <a:pt x="13634" y="4266"/>
                </a:lnTo>
                <a:lnTo>
                  <a:pt x="13482" y="4212"/>
                </a:lnTo>
                <a:lnTo>
                  <a:pt x="13325" y="4164"/>
                </a:lnTo>
                <a:lnTo>
                  <a:pt x="13166" y="4121"/>
                </a:lnTo>
                <a:lnTo>
                  <a:pt x="13004" y="4087"/>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140"/>
          <p:cNvSpPr>
            <a:spLocks noEditPoints="1"/>
          </p:cNvSpPr>
          <p:nvPr/>
        </p:nvSpPr>
        <p:spPr bwMode="auto">
          <a:xfrm>
            <a:off x="4248968" y="3309926"/>
            <a:ext cx="379358" cy="248545"/>
          </a:xfrm>
          <a:custGeom>
            <a:avLst/>
            <a:gdLst>
              <a:gd name="T0" fmla="*/ 8477 w 16095"/>
              <a:gd name="T1" fmla="*/ 6935 h 10545"/>
              <a:gd name="T2" fmla="*/ 8249 w 16095"/>
              <a:gd name="T3" fmla="*/ 7011 h 10545"/>
              <a:gd name="T4" fmla="*/ 8006 w 16095"/>
              <a:gd name="T5" fmla="*/ 7030 h 10545"/>
              <a:gd name="T6" fmla="*/ 7768 w 16095"/>
              <a:gd name="T7" fmla="*/ 6992 h 10545"/>
              <a:gd name="T8" fmla="*/ 7547 w 16095"/>
              <a:gd name="T9" fmla="*/ 6897 h 10545"/>
              <a:gd name="T10" fmla="*/ 1006 w 16095"/>
              <a:gd name="T11" fmla="*/ 2010 h 10545"/>
              <a:gd name="T12" fmla="*/ 1038 w 16095"/>
              <a:gd name="T13" fmla="*/ 1758 h 10545"/>
              <a:gd name="T14" fmla="*/ 1152 w 16095"/>
              <a:gd name="T15" fmla="*/ 1488 h 10545"/>
              <a:gd name="T16" fmla="*/ 1336 w 16095"/>
              <a:gd name="T17" fmla="*/ 1265 h 10545"/>
              <a:gd name="T18" fmla="*/ 1576 w 16095"/>
              <a:gd name="T19" fmla="*/ 1104 h 10545"/>
              <a:gd name="T20" fmla="*/ 1859 w 16095"/>
              <a:gd name="T21" fmla="*/ 1016 h 10545"/>
              <a:gd name="T22" fmla="*/ 14186 w 16095"/>
              <a:gd name="T23" fmla="*/ 1009 h 10545"/>
              <a:gd name="T24" fmla="*/ 14474 w 16095"/>
              <a:gd name="T25" fmla="*/ 1084 h 10545"/>
              <a:gd name="T26" fmla="*/ 14723 w 16095"/>
              <a:gd name="T27" fmla="*/ 1234 h 10545"/>
              <a:gd name="T28" fmla="*/ 14917 w 16095"/>
              <a:gd name="T29" fmla="*/ 1447 h 10545"/>
              <a:gd name="T30" fmla="*/ 15044 w 16095"/>
              <a:gd name="T31" fmla="*/ 1710 h 10545"/>
              <a:gd name="T32" fmla="*/ 15089 w 16095"/>
              <a:gd name="T33" fmla="*/ 2009 h 10545"/>
              <a:gd name="T34" fmla="*/ 15089 w 16095"/>
              <a:gd name="T35" fmla="*/ 8535 h 10545"/>
              <a:gd name="T36" fmla="*/ 15044 w 16095"/>
              <a:gd name="T37" fmla="*/ 8835 h 10545"/>
              <a:gd name="T38" fmla="*/ 14917 w 16095"/>
              <a:gd name="T39" fmla="*/ 9097 h 10545"/>
              <a:gd name="T40" fmla="*/ 14723 w 16095"/>
              <a:gd name="T41" fmla="*/ 9311 h 10545"/>
              <a:gd name="T42" fmla="*/ 14474 w 16095"/>
              <a:gd name="T43" fmla="*/ 9461 h 10545"/>
              <a:gd name="T44" fmla="*/ 14186 w 16095"/>
              <a:gd name="T45" fmla="*/ 9535 h 10545"/>
              <a:gd name="T46" fmla="*/ 1859 w 16095"/>
              <a:gd name="T47" fmla="*/ 9529 h 10545"/>
              <a:gd name="T48" fmla="*/ 1576 w 16095"/>
              <a:gd name="T49" fmla="*/ 9441 h 10545"/>
              <a:gd name="T50" fmla="*/ 1336 w 16095"/>
              <a:gd name="T51" fmla="*/ 9280 h 10545"/>
              <a:gd name="T52" fmla="*/ 1152 w 16095"/>
              <a:gd name="T53" fmla="*/ 9057 h 10545"/>
              <a:gd name="T54" fmla="*/ 1038 w 16095"/>
              <a:gd name="T55" fmla="*/ 8786 h 10545"/>
              <a:gd name="T56" fmla="*/ 4945 w 16095"/>
              <a:gd name="T57" fmla="*/ 5587 h 10545"/>
              <a:gd name="T58" fmla="*/ 7271 w 16095"/>
              <a:gd name="T59" fmla="*/ 7318 h 10545"/>
              <a:gd name="T60" fmla="*/ 7435 w 16095"/>
              <a:gd name="T61" fmla="*/ 7403 h 10545"/>
              <a:gd name="T62" fmla="*/ 7605 w 16095"/>
              <a:gd name="T63" fmla="*/ 7466 h 10545"/>
              <a:gd name="T64" fmla="*/ 7780 w 16095"/>
              <a:gd name="T65" fmla="*/ 7509 h 10545"/>
              <a:gd name="T66" fmla="*/ 7958 w 16095"/>
              <a:gd name="T67" fmla="*/ 7530 h 10545"/>
              <a:gd name="T68" fmla="*/ 8137 w 16095"/>
              <a:gd name="T69" fmla="*/ 7530 h 10545"/>
              <a:gd name="T70" fmla="*/ 8315 w 16095"/>
              <a:gd name="T71" fmla="*/ 7509 h 10545"/>
              <a:gd name="T72" fmla="*/ 8490 w 16095"/>
              <a:gd name="T73" fmla="*/ 7466 h 10545"/>
              <a:gd name="T74" fmla="*/ 8660 w 16095"/>
              <a:gd name="T75" fmla="*/ 7403 h 10545"/>
              <a:gd name="T76" fmla="*/ 8823 w 16095"/>
              <a:gd name="T77" fmla="*/ 7318 h 10545"/>
              <a:gd name="T78" fmla="*/ 11150 w 16095"/>
              <a:gd name="T79" fmla="*/ 5587 h 10545"/>
              <a:gd name="T80" fmla="*/ 14083 w 16095"/>
              <a:gd name="T81" fmla="*/ 0 h 10545"/>
              <a:gd name="T82" fmla="*/ 1509 w 16095"/>
              <a:gd name="T83" fmla="*/ 63 h 10545"/>
              <a:gd name="T84" fmla="*/ 969 w 16095"/>
              <a:gd name="T85" fmla="*/ 291 h 10545"/>
              <a:gd name="T86" fmla="*/ 523 w 16095"/>
              <a:gd name="T87" fmla="*/ 658 h 10545"/>
              <a:gd name="T88" fmla="*/ 198 w 16095"/>
              <a:gd name="T89" fmla="*/ 1138 h 10545"/>
              <a:gd name="T90" fmla="*/ 23 w 16095"/>
              <a:gd name="T91" fmla="*/ 1702 h 10545"/>
              <a:gd name="T92" fmla="*/ 10 w 16095"/>
              <a:gd name="T93" fmla="*/ 8741 h 10545"/>
              <a:gd name="T94" fmla="*/ 158 w 16095"/>
              <a:gd name="T95" fmla="*/ 9318 h 10545"/>
              <a:gd name="T96" fmla="*/ 460 w 16095"/>
              <a:gd name="T97" fmla="*/ 9814 h 10545"/>
              <a:gd name="T98" fmla="*/ 887 w 16095"/>
              <a:gd name="T99" fmla="*/ 10202 h 10545"/>
              <a:gd name="T100" fmla="*/ 1413 w 16095"/>
              <a:gd name="T101" fmla="*/ 10455 h 10545"/>
              <a:gd name="T102" fmla="*/ 2012 w 16095"/>
              <a:gd name="T103" fmla="*/ 10545 h 10545"/>
              <a:gd name="T104" fmla="*/ 14586 w 16095"/>
              <a:gd name="T105" fmla="*/ 10482 h 10545"/>
              <a:gd name="T106" fmla="*/ 15126 w 16095"/>
              <a:gd name="T107" fmla="*/ 10254 h 10545"/>
              <a:gd name="T108" fmla="*/ 15572 w 16095"/>
              <a:gd name="T109" fmla="*/ 9886 h 10545"/>
              <a:gd name="T110" fmla="*/ 15897 w 16095"/>
              <a:gd name="T111" fmla="*/ 9407 h 10545"/>
              <a:gd name="T112" fmla="*/ 16072 w 16095"/>
              <a:gd name="T113" fmla="*/ 8842 h 10545"/>
              <a:gd name="T114" fmla="*/ 16085 w 16095"/>
              <a:gd name="T115" fmla="*/ 1803 h 10545"/>
              <a:gd name="T116" fmla="*/ 15937 w 16095"/>
              <a:gd name="T117" fmla="*/ 1227 h 10545"/>
              <a:gd name="T118" fmla="*/ 15635 w 16095"/>
              <a:gd name="T119" fmla="*/ 731 h 10545"/>
              <a:gd name="T120" fmla="*/ 15208 w 16095"/>
              <a:gd name="T121" fmla="*/ 343 h 10545"/>
              <a:gd name="T122" fmla="*/ 14682 w 16095"/>
              <a:gd name="T123" fmla="*/ 90 h 10545"/>
              <a:gd name="T124" fmla="*/ 14083 w 16095"/>
              <a:gd name="T125" fmla="*/ 0 h 10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0545">
                <a:moveTo>
                  <a:pt x="8651" y="6830"/>
                </a:moveTo>
                <a:lnTo>
                  <a:pt x="8618" y="6853"/>
                </a:lnTo>
                <a:lnTo>
                  <a:pt x="8584" y="6876"/>
                </a:lnTo>
                <a:lnTo>
                  <a:pt x="8548" y="6897"/>
                </a:lnTo>
                <a:lnTo>
                  <a:pt x="8513" y="6917"/>
                </a:lnTo>
                <a:lnTo>
                  <a:pt x="8477" y="6935"/>
                </a:lnTo>
                <a:lnTo>
                  <a:pt x="8441" y="6951"/>
                </a:lnTo>
                <a:lnTo>
                  <a:pt x="8404" y="6966"/>
                </a:lnTo>
                <a:lnTo>
                  <a:pt x="8365" y="6980"/>
                </a:lnTo>
                <a:lnTo>
                  <a:pt x="8327" y="6992"/>
                </a:lnTo>
                <a:lnTo>
                  <a:pt x="8288" y="7002"/>
                </a:lnTo>
                <a:lnTo>
                  <a:pt x="8249" y="7011"/>
                </a:lnTo>
                <a:lnTo>
                  <a:pt x="8209" y="7018"/>
                </a:lnTo>
                <a:lnTo>
                  <a:pt x="8169" y="7023"/>
                </a:lnTo>
                <a:lnTo>
                  <a:pt x="8129" y="7027"/>
                </a:lnTo>
                <a:lnTo>
                  <a:pt x="8089" y="7030"/>
                </a:lnTo>
                <a:lnTo>
                  <a:pt x="8048" y="7031"/>
                </a:lnTo>
                <a:lnTo>
                  <a:pt x="8006" y="7030"/>
                </a:lnTo>
                <a:lnTo>
                  <a:pt x="7966" y="7027"/>
                </a:lnTo>
                <a:lnTo>
                  <a:pt x="7926" y="7023"/>
                </a:lnTo>
                <a:lnTo>
                  <a:pt x="7886" y="7018"/>
                </a:lnTo>
                <a:lnTo>
                  <a:pt x="7845" y="7011"/>
                </a:lnTo>
                <a:lnTo>
                  <a:pt x="7806" y="7002"/>
                </a:lnTo>
                <a:lnTo>
                  <a:pt x="7768" y="6992"/>
                </a:lnTo>
                <a:lnTo>
                  <a:pt x="7730" y="6980"/>
                </a:lnTo>
                <a:lnTo>
                  <a:pt x="7691" y="6966"/>
                </a:lnTo>
                <a:lnTo>
                  <a:pt x="7654" y="6951"/>
                </a:lnTo>
                <a:lnTo>
                  <a:pt x="7618" y="6935"/>
                </a:lnTo>
                <a:lnTo>
                  <a:pt x="7582" y="6917"/>
                </a:lnTo>
                <a:lnTo>
                  <a:pt x="7547" y="6897"/>
                </a:lnTo>
                <a:lnTo>
                  <a:pt x="7511" y="6876"/>
                </a:lnTo>
                <a:lnTo>
                  <a:pt x="7477" y="6853"/>
                </a:lnTo>
                <a:lnTo>
                  <a:pt x="7444" y="6830"/>
                </a:lnTo>
                <a:lnTo>
                  <a:pt x="5364" y="5273"/>
                </a:lnTo>
                <a:lnTo>
                  <a:pt x="4945" y="4958"/>
                </a:lnTo>
                <a:lnTo>
                  <a:pt x="1006" y="2010"/>
                </a:lnTo>
                <a:lnTo>
                  <a:pt x="1006" y="2009"/>
                </a:lnTo>
                <a:lnTo>
                  <a:pt x="1007" y="1957"/>
                </a:lnTo>
                <a:lnTo>
                  <a:pt x="1011" y="1906"/>
                </a:lnTo>
                <a:lnTo>
                  <a:pt x="1018" y="1856"/>
                </a:lnTo>
                <a:lnTo>
                  <a:pt x="1026" y="1807"/>
                </a:lnTo>
                <a:lnTo>
                  <a:pt x="1038" y="1758"/>
                </a:lnTo>
                <a:lnTo>
                  <a:pt x="1051" y="1710"/>
                </a:lnTo>
                <a:lnTo>
                  <a:pt x="1067" y="1663"/>
                </a:lnTo>
                <a:lnTo>
                  <a:pt x="1085" y="1618"/>
                </a:lnTo>
                <a:lnTo>
                  <a:pt x="1106" y="1574"/>
                </a:lnTo>
                <a:lnTo>
                  <a:pt x="1128" y="1531"/>
                </a:lnTo>
                <a:lnTo>
                  <a:pt x="1152" y="1488"/>
                </a:lnTo>
                <a:lnTo>
                  <a:pt x="1178" y="1447"/>
                </a:lnTo>
                <a:lnTo>
                  <a:pt x="1206" y="1408"/>
                </a:lnTo>
                <a:lnTo>
                  <a:pt x="1236" y="1370"/>
                </a:lnTo>
                <a:lnTo>
                  <a:pt x="1267" y="1334"/>
                </a:lnTo>
                <a:lnTo>
                  <a:pt x="1301" y="1299"/>
                </a:lnTo>
                <a:lnTo>
                  <a:pt x="1336" y="1265"/>
                </a:lnTo>
                <a:lnTo>
                  <a:pt x="1372" y="1234"/>
                </a:lnTo>
                <a:lnTo>
                  <a:pt x="1410" y="1204"/>
                </a:lnTo>
                <a:lnTo>
                  <a:pt x="1450" y="1176"/>
                </a:lnTo>
                <a:lnTo>
                  <a:pt x="1491" y="1150"/>
                </a:lnTo>
                <a:lnTo>
                  <a:pt x="1533" y="1126"/>
                </a:lnTo>
                <a:lnTo>
                  <a:pt x="1576" y="1104"/>
                </a:lnTo>
                <a:lnTo>
                  <a:pt x="1621" y="1084"/>
                </a:lnTo>
                <a:lnTo>
                  <a:pt x="1666" y="1066"/>
                </a:lnTo>
                <a:lnTo>
                  <a:pt x="1713" y="1049"/>
                </a:lnTo>
                <a:lnTo>
                  <a:pt x="1760" y="1036"/>
                </a:lnTo>
                <a:lnTo>
                  <a:pt x="1810" y="1024"/>
                </a:lnTo>
                <a:lnTo>
                  <a:pt x="1859" y="1016"/>
                </a:lnTo>
                <a:lnTo>
                  <a:pt x="1909" y="1009"/>
                </a:lnTo>
                <a:lnTo>
                  <a:pt x="1961" y="1005"/>
                </a:lnTo>
                <a:lnTo>
                  <a:pt x="2012" y="1004"/>
                </a:lnTo>
                <a:lnTo>
                  <a:pt x="14083" y="1004"/>
                </a:lnTo>
                <a:lnTo>
                  <a:pt x="14134" y="1005"/>
                </a:lnTo>
                <a:lnTo>
                  <a:pt x="14186" y="1009"/>
                </a:lnTo>
                <a:lnTo>
                  <a:pt x="14236" y="1016"/>
                </a:lnTo>
                <a:lnTo>
                  <a:pt x="14285" y="1024"/>
                </a:lnTo>
                <a:lnTo>
                  <a:pt x="14335" y="1036"/>
                </a:lnTo>
                <a:lnTo>
                  <a:pt x="14382" y="1049"/>
                </a:lnTo>
                <a:lnTo>
                  <a:pt x="14428" y="1066"/>
                </a:lnTo>
                <a:lnTo>
                  <a:pt x="14474" y="1084"/>
                </a:lnTo>
                <a:lnTo>
                  <a:pt x="14519" y="1104"/>
                </a:lnTo>
                <a:lnTo>
                  <a:pt x="14562" y="1126"/>
                </a:lnTo>
                <a:lnTo>
                  <a:pt x="14604" y="1150"/>
                </a:lnTo>
                <a:lnTo>
                  <a:pt x="14645" y="1176"/>
                </a:lnTo>
                <a:lnTo>
                  <a:pt x="14685" y="1204"/>
                </a:lnTo>
                <a:lnTo>
                  <a:pt x="14723" y="1234"/>
                </a:lnTo>
                <a:lnTo>
                  <a:pt x="14759" y="1265"/>
                </a:lnTo>
                <a:lnTo>
                  <a:pt x="14794" y="1299"/>
                </a:lnTo>
                <a:lnTo>
                  <a:pt x="14828" y="1334"/>
                </a:lnTo>
                <a:lnTo>
                  <a:pt x="14859" y="1370"/>
                </a:lnTo>
                <a:lnTo>
                  <a:pt x="14889" y="1408"/>
                </a:lnTo>
                <a:lnTo>
                  <a:pt x="14917" y="1447"/>
                </a:lnTo>
                <a:lnTo>
                  <a:pt x="14943" y="1488"/>
                </a:lnTo>
                <a:lnTo>
                  <a:pt x="14967" y="1531"/>
                </a:lnTo>
                <a:lnTo>
                  <a:pt x="14989" y="1574"/>
                </a:lnTo>
                <a:lnTo>
                  <a:pt x="15010" y="1618"/>
                </a:lnTo>
                <a:lnTo>
                  <a:pt x="15028" y="1663"/>
                </a:lnTo>
                <a:lnTo>
                  <a:pt x="15044" y="1710"/>
                </a:lnTo>
                <a:lnTo>
                  <a:pt x="15058" y="1758"/>
                </a:lnTo>
                <a:lnTo>
                  <a:pt x="15069" y="1807"/>
                </a:lnTo>
                <a:lnTo>
                  <a:pt x="15078" y="1856"/>
                </a:lnTo>
                <a:lnTo>
                  <a:pt x="15084" y="1906"/>
                </a:lnTo>
                <a:lnTo>
                  <a:pt x="15088" y="1957"/>
                </a:lnTo>
                <a:lnTo>
                  <a:pt x="15089" y="2009"/>
                </a:lnTo>
                <a:lnTo>
                  <a:pt x="8651" y="6830"/>
                </a:lnTo>
                <a:close/>
                <a:moveTo>
                  <a:pt x="15089" y="7908"/>
                </a:moveTo>
                <a:lnTo>
                  <a:pt x="11569" y="5273"/>
                </a:lnTo>
                <a:lnTo>
                  <a:pt x="15089" y="2636"/>
                </a:lnTo>
                <a:lnTo>
                  <a:pt x="15089" y="7908"/>
                </a:lnTo>
                <a:close/>
                <a:moveTo>
                  <a:pt x="15089" y="8535"/>
                </a:moveTo>
                <a:lnTo>
                  <a:pt x="15088" y="8588"/>
                </a:lnTo>
                <a:lnTo>
                  <a:pt x="15084" y="8639"/>
                </a:lnTo>
                <a:lnTo>
                  <a:pt x="15078" y="8689"/>
                </a:lnTo>
                <a:lnTo>
                  <a:pt x="15069" y="8738"/>
                </a:lnTo>
                <a:lnTo>
                  <a:pt x="15058" y="8786"/>
                </a:lnTo>
                <a:lnTo>
                  <a:pt x="15044" y="8835"/>
                </a:lnTo>
                <a:lnTo>
                  <a:pt x="15028" y="8881"/>
                </a:lnTo>
                <a:lnTo>
                  <a:pt x="15010" y="8927"/>
                </a:lnTo>
                <a:lnTo>
                  <a:pt x="14989" y="8971"/>
                </a:lnTo>
                <a:lnTo>
                  <a:pt x="14967" y="9014"/>
                </a:lnTo>
                <a:lnTo>
                  <a:pt x="14943" y="9057"/>
                </a:lnTo>
                <a:lnTo>
                  <a:pt x="14917" y="9097"/>
                </a:lnTo>
                <a:lnTo>
                  <a:pt x="14889" y="9137"/>
                </a:lnTo>
                <a:lnTo>
                  <a:pt x="14859" y="9174"/>
                </a:lnTo>
                <a:lnTo>
                  <a:pt x="14828" y="9211"/>
                </a:lnTo>
                <a:lnTo>
                  <a:pt x="14794" y="9246"/>
                </a:lnTo>
                <a:lnTo>
                  <a:pt x="14759" y="9280"/>
                </a:lnTo>
                <a:lnTo>
                  <a:pt x="14723" y="9311"/>
                </a:lnTo>
                <a:lnTo>
                  <a:pt x="14685" y="9341"/>
                </a:lnTo>
                <a:lnTo>
                  <a:pt x="14645" y="9369"/>
                </a:lnTo>
                <a:lnTo>
                  <a:pt x="14604" y="9395"/>
                </a:lnTo>
                <a:lnTo>
                  <a:pt x="14562" y="9419"/>
                </a:lnTo>
                <a:lnTo>
                  <a:pt x="14519" y="9441"/>
                </a:lnTo>
                <a:lnTo>
                  <a:pt x="14474" y="9461"/>
                </a:lnTo>
                <a:lnTo>
                  <a:pt x="14428" y="9479"/>
                </a:lnTo>
                <a:lnTo>
                  <a:pt x="14382" y="9496"/>
                </a:lnTo>
                <a:lnTo>
                  <a:pt x="14335" y="9509"/>
                </a:lnTo>
                <a:lnTo>
                  <a:pt x="14285" y="9520"/>
                </a:lnTo>
                <a:lnTo>
                  <a:pt x="14236" y="9529"/>
                </a:lnTo>
                <a:lnTo>
                  <a:pt x="14186" y="9535"/>
                </a:lnTo>
                <a:lnTo>
                  <a:pt x="14134" y="9539"/>
                </a:lnTo>
                <a:lnTo>
                  <a:pt x="14083" y="9540"/>
                </a:lnTo>
                <a:lnTo>
                  <a:pt x="2012" y="9540"/>
                </a:lnTo>
                <a:lnTo>
                  <a:pt x="1961" y="9539"/>
                </a:lnTo>
                <a:lnTo>
                  <a:pt x="1909" y="9535"/>
                </a:lnTo>
                <a:lnTo>
                  <a:pt x="1859" y="9529"/>
                </a:lnTo>
                <a:lnTo>
                  <a:pt x="1810" y="9520"/>
                </a:lnTo>
                <a:lnTo>
                  <a:pt x="1760" y="9509"/>
                </a:lnTo>
                <a:lnTo>
                  <a:pt x="1713" y="9496"/>
                </a:lnTo>
                <a:lnTo>
                  <a:pt x="1666" y="9479"/>
                </a:lnTo>
                <a:lnTo>
                  <a:pt x="1621" y="9461"/>
                </a:lnTo>
                <a:lnTo>
                  <a:pt x="1576" y="9441"/>
                </a:lnTo>
                <a:lnTo>
                  <a:pt x="1533" y="9419"/>
                </a:lnTo>
                <a:lnTo>
                  <a:pt x="1491" y="9395"/>
                </a:lnTo>
                <a:lnTo>
                  <a:pt x="1450" y="9369"/>
                </a:lnTo>
                <a:lnTo>
                  <a:pt x="1410" y="9341"/>
                </a:lnTo>
                <a:lnTo>
                  <a:pt x="1372" y="9311"/>
                </a:lnTo>
                <a:lnTo>
                  <a:pt x="1336" y="9280"/>
                </a:lnTo>
                <a:lnTo>
                  <a:pt x="1301" y="9246"/>
                </a:lnTo>
                <a:lnTo>
                  <a:pt x="1267" y="9211"/>
                </a:lnTo>
                <a:lnTo>
                  <a:pt x="1236" y="9174"/>
                </a:lnTo>
                <a:lnTo>
                  <a:pt x="1206" y="9137"/>
                </a:lnTo>
                <a:lnTo>
                  <a:pt x="1178" y="9097"/>
                </a:lnTo>
                <a:lnTo>
                  <a:pt x="1152" y="9057"/>
                </a:lnTo>
                <a:lnTo>
                  <a:pt x="1128" y="9014"/>
                </a:lnTo>
                <a:lnTo>
                  <a:pt x="1106" y="8971"/>
                </a:lnTo>
                <a:lnTo>
                  <a:pt x="1085" y="8927"/>
                </a:lnTo>
                <a:lnTo>
                  <a:pt x="1067" y="8881"/>
                </a:lnTo>
                <a:lnTo>
                  <a:pt x="1051" y="8835"/>
                </a:lnTo>
                <a:lnTo>
                  <a:pt x="1038" y="8786"/>
                </a:lnTo>
                <a:lnTo>
                  <a:pt x="1026" y="8738"/>
                </a:lnTo>
                <a:lnTo>
                  <a:pt x="1018" y="8689"/>
                </a:lnTo>
                <a:lnTo>
                  <a:pt x="1011" y="8639"/>
                </a:lnTo>
                <a:lnTo>
                  <a:pt x="1007" y="8588"/>
                </a:lnTo>
                <a:lnTo>
                  <a:pt x="1006" y="8535"/>
                </a:lnTo>
                <a:lnTo>
                  <a:pt x="4945" y="5587"/>
                </a:lnTo>
                <a:lnTo>
                  <a:pt x="7142" y="7232"/>
                </a:lnTo>
                <a:lnTo>
                  <a:pt x="7167" y="7250"/>
                </a:lnTo>
                <a:lnTo>
                  <a:pt x="7193" y="7268"/>
                </a:lnTo>
                <a:lnTo>
                  <a:pt x="7219" y="7285"/>
                </a:lnTo>
                <a:lnTo>
                  <a:pt x="7245" y="7302"/>
                </a:lnTo>
                <a:lnTo>
                  <a:pt x="7271" y="7318"/>
                </a:lnTo>
                <a:lnTo>
                  <a:pt x="7298" y="7333"/>
                </a:lnTo>
                <a:lnTo>
                  <a:pt x="7325" y="7348"/>
                </a:lnTo>
                <a:lnTo>
                  <a:pt x="7352" y="7363"/>
                </a:lnTo>
                <a:lnTo>
                  <a:pt x="7380" y="7376"/>
                </a:lnTo>
                <a:lnTo>
                  <a:pt x="7407" y="7391"/>
                </a:lnTo>
                <a:lnTo>
                  <a:pt x="7435" y="7403"/>
                </a:lnTo>
                <a:lnTo>
                  <a:pt x="7462" y="7415"/>
                </a:lnTo>
                <a:lnTo>
                  <a:pt x="7490" y="7427"/>
                </a:lnTo>
                <a:lnTo>
                  <a:pt x="7518" y="7437"/>
                </a:lnTo>
                <a:lnTo>
                  <a:pt x="7548" y="7448"/>
                </a:lnTo>
                <a:lnTo>
                  <a:pt x="7576" y="7457"/>
                </a:lnTo>
                <a:lnTo>
                  <a:pt x="7605" y="7466"/>
                </a:lnTo>
                <a:lnTo>
                  <a:pt x="7633" y="7475"/>
                </a:lnTo>
                <a:lnTo>
                  <a:pt x="7662" y="7483"/>
                </a:lnTo>
                <a:lnTo>
                  <a:pt x="7691" y="7490"/>
                </a:lnTo>
                <a:lnTo>
                  <a:pt x="7721" y="7497"/>
                </a:lnTo>
                <a:lnTo>
                  <a:pt x="7750" y="7503"/>
                </a:lnTo>
                <a:lnTo>
                  <a:pt x="7780" y="7509"/>
                </a:lnTo>
                <a:lnTo>
                  <a:pt x="7809" y="7514"/>
                </a:lnTo>
                <a:lnTo>
                  <a:pt x="7839" y="7518"/>
                </a:lnTo>
                <a:lnTo>
                  <a:pt x="7868" y="7522"/>
                </a:lnTo>
                <a:lnTo>
                  <a:pt x="7899" y="7525"/>
                </a:lnTo>
                <a:lnTo>
                  <a:pt x="7928" y="7528"/>
                </a:lnTo>
                <a:lnTo>
                  <a:pt x="7958" y="7530"/>
                </a:lnTo>
                <a:lnTo>
                  <a:pt x="7988" y="7531"/>
                </a:lnTo>
                <a:lnTo>
                  <a:pt x="8017" y="7532"/>
                </a:lnTo>
                <a:lnTo>
                  <a:pt x="8048" y="7532"/>
                </a:lnTo>
                <a:lnTo>
                  <a:pt x="8078" y="7532"/>
                </a:lnTo>
                <a:lnTo>
                  <a:pt x="8107" y="7531"/>
                </a:lnTo>
                <a:lnTo>
                  <a:pt x="8137" y="7530"/>
                </a:lnTo>
                <a:lnTo>
                  <a:pt x="8167" y="7528"/>
                </a:lnTo>
                <a:lnTo>
                  <a:pt x="8196" y="7525"/>
                </a:lnTo>
                <a:lnTo>
                  <a:pt x="8227" y="7522"/>
                </a:lnTo>
                <a:lnTo>
                  <a:pt x="8256" y="7518"/>
                </a:lnTo>
                <a:lnTo>
                  <a:pt x="8286" y="7514"/>
                </a:lnTo>
                <a:lnTo>
                  <a:pt x="8315" y="7509"/>
                </a:lnTo>
                <a:lnTo>
                  <a:pt x="8344" y="7503"/>
                </a:lnTo>
                <a:lnTo>
                  <a:pt x="8374" y="7497"/>
                </a:lnTo>
                <a:lnTo>
                  <a:pt x="8404" y="7490"/>
                </a:lnTo>
                <a:lnTo>
                  <a:pt x="8433" y="7483"/>
                </a:lnTo>
                <a:lnTo>
                  <a:pt x="8461" y="7475"/>
                </a:lnTo>
                <a:lnTo>
                  <a:pt x="8490" y="7466"/>
                </a:lnTo>
                <a:lnTo>
                  <a:pt x="8519" y="7457"/>
                </a:lnTo>
                <a:lnTo>
                  <a:pt x="8547" y="7448"/>
                </a:lnTo>
                <a:lnTo>
                  <a:pt x="8576" y="7437"/>
                </a:lnTo>
                <a:lnTo>
                  <a:pt x="8605" y="7427"/>
                </a:lnTo>
                <a:lnTo>
                  <a:pt x="8632" y="7415"/>
                </a:lnTo>
                <a:lnTo>
                  <a:pt x="8660" y="7403"/>
                </a:lnTo>
                <a:lnTo>
                  <a:pt x="8688" y="7391"/>
                </a:lnTo>
                <a:lnTo>
                  <a:pt x="8715" y="7376"/>
                </a:lnTo>
                <a:lnTo>
                  <a:pt x="8743" y="7363"/>
                </a:lnTo>
                <a:lnTo>
                  <a:pt x="8770" y="7348"/>
                </a:lnTo>
                <a:lnTo>
                  <a:pt x="8797" y="7333"/>
                </a:lnTo>
                <a:lnTo>
                  <a:pt x="8823" y="7318"/>
                </a:lnTo>
                <a:lnTo>
                  <a:pt x="8850" y="7302"/>
                </a:lnTo>
                <a:lnTo>
                  <a:pt x="8876" y="7285"/>
                </a:lnTo>
                <a:lnTo>
                  <a:pt x="8902" y="7268"/>
                </a:lnTo>
                <a:lnTo>
                  <a:pt x="8928" y="7250"/>
                </a:lnTo>
                <a:lnTo>
                  <a:pt x="8953" y="7232"/>
                </a:lnTo>
                <a:lnTo>
                  <a:pt x="11150" y="5587"/>
                </a:lnTo>
                <a:lnTo>
                  <a:pt x="15089" y="8535"/>
                </a:lnTo>
                <a:close/>
                <a:moveTo>
                  <a:pt x="1006" y="2636"/>
                </a:moveTo>
                <a:lnTo>
                  <a:pt x="4527" y="5273"/>
                </a:lnTo>
                <a:lnTo>
                  <a:pt x="1006" y="7908"/>
                </a:lnTo>
                <a:lnTo>
                  <a:pt x="1006" y="2636"/>
                </a:lnTo>
                <a:close/>
                <a:moveTo>
                  <a:pt x="14083" y="0"/>
                </a:moveTo>
                <a:lnTo>
                  <a:pt x="2012" y="0"/>
                </a:lnTo>
                <a:lnTo>
                  <a:pt x="1908" y="3"/>
                </a:lnTo>
                <a:lnTo>
                  <a:pt x="1806" y="10"/>
                </a:lnTo>
                <a:lnTo>
                  <a:pt x="1705" y="23"/>
                </a:lnTo>
                <a:lnTo>
                  <a:pt x="1606" y="41"/>
                </a:lnTo>
                <a:lnTo>
                  <a:pt x="1509" y="63"/>
                </a:lnTo>
                <a:lnTo>
                  <a:pt x="1413" y="90"/>
                </a:lnTo>
                <a:lnTo>
                  <a:pt x="1320" y="122"/>
                </a:lnTo>
                <a:lnTo>
                  <a:pt x="1229" y="158"/>
                </a:lnTo>
                <a:lnTo>
                  <a:pt x="1140" y="198"/>
                </a:lnTo>
                <a:lnTo>
                  <a:pt x="1053" y="242"/>
                </a:lnTo>
                <a:lnTo>
                  <a:pt x="969" y="291"/>
                </a:lnTo>
                <a:lnTo>
                  <a:pt x="887" y="343"/>
                </a:lnTo>
                <a:lnTo>
                  <a:pt x="808" y="399"/>
                </a:lnTo>
                <a:lnTo>
                  <a:pt x="732" y="459"/>
                </a:lnTo>
                <a:lnTo>
                  <a:pt x="659" y="522"/>
                </a:lnTo>
                <a:lnTo>
                  <a:pt x="589" y="589"/>
                </a:lnTo>
                <a:lnTo>
                  <a:pt x="523" y="658"/>
                </a:lnTo>
                <a:lnTo>
                  <a:pt x="460" y="731"/>
                </a:lnTo>
                <a:lnTo>
                  <a:pt x="399" y="806"/>
                </a:lnTo>
                <a:lnTo>
                  <a:pt x="344" y="886"/>
                </a:lnTo>
                <a:lnTo>
                  <a:pt x="292" y="967"/>
                </a:lnTo>
                <a:lnTo>
                  <a:pt x="242" y="1051"/>
                </a:lnTo>
                <a:lnTo>
                  <a:pt x="198" y="1138"/>
                </a:lnTo>
                <a:lnTo>
                  <a:pt x="158" y="1227"/>
                </a:lnTo>
                <a:lnTo>
                  <a:pt x="122" y="1318"/>
                </a:lnTo>
                <a:lnTo>
                  <a:pt x="91" y="1411"/>
                </a:lnTo>
                <a:lnTo>
                  <a:pt x="63" y="1506"/>
                </a:lnTo>
                <a:lnTo>
                  <a:pt x="41" y="1604"/>
                </a:lnTo>
                <a:lnTo>
                  <a:pt x="23" y="1702"/>
                </a:lnTo>
                <a:lnTo>
                  <a:pt x="10" y="1803"/>
                </a:lnTo>
                <a:lnTo>
                  <a:pt x="3" y="1905"/>
                </a:lnTo>
                <a:lnTo>
                  <a:pt x="0" y="2009"/>
                </a:lnTo>
                <a:lnTo>
                  <a:pt x="0" y="8535"/>
                </a:lnTo>
                <a:lnTo>
                  <a:pt x="3" y="8639"/>
                </a:lnTo>
                <a:lnTo>
                  <a:pt x="10" y="8741"/>
                </a:lnTo>
                <a:lnTo>
                  <a:pt x="23" y="8842"/>
                </a:lnTo>
                <a:lnTo>
                  <a:pt x="41" y="8941"/>
                </a:lnTo>
                <a:lnTo>
                  <a:pt x="63" y="9038"/>
                </a:lnTo>
                <a:lnTo>
                  <a:pt x="91" y="9133"/>
                </a:lnTo>
                <a:lnTo>
                  <a:pt x="122" y="9226"/>
                </a:lnTo>
                <a:lnTo>
                  <a:pt x="158" y="9318"/>
                </a:lnTo>
                <a:lnTo>
                  <a:pt x="198" y="9407"/>
                </a:lnTo>
                <a:lnTo>
                  <a:pt x="242" y="9494"/>
                </a:lnTo>
                <a:lnTo>
                  <a:pt x="292" y="9578"/>
                </a:lnTo>
                <a:lnTo>
                  <a:pt x="344" y="9659"/>
                </a:lnTo>
                <a:lnTo>
                  <a:pt x="399" y="9738"/>
                </a:lnTo>
                <a:lnTo>
                  <a:pt x="460" y="9814"/>
                </a:lnTo>
                <a:lnTo>
                  <a:pt x="523" y="9886"/>
                </a:lnTo>
                <a:lnTo>
                  <a:pt x="589" y="9956"/>
                </a:lnTo>
                <a:lnTo>
                  <a:pt x="659" y="10023"/>
                </a:lnTo>
                <a:lnTo>
                  <a:pt x="732" y="10086"/>
                </a:lnTo>
                <a:lnTo>
                  <a:pt x="808" y="10145"/>
                </a:lnTo>
                <a:lnTo>
                  <a:pt x="887" y="10202"/>
                </a:lnTo>
                <a:lnTo>
                  <a:pt x="969" y="10254"/>
                </a:lnTo>
                <a:lnTo>
                  <a:pt x="1053" y="10303"/>
                </a:lnTo>
                <a:lnTo>
                  <a:pt x="1140" y="10347"/>
                </a:lnTo>
                <a:lnTo>
                  <a:pt x="1229" y="10387"/>
                </a:lnTo>
                <a:lnTo>
                  <a:pt x="1320" y="10423"/>
                </a:lnTo>
                <a:lnTo>
                  <a:pt x="1413" y="10455"/>
                </a:lnTo>
                <a:lnTo>
                  <a:pt x="1509" y="10482"/>
                </a:lnTo>
                <a:lnTo>
                  <a:pt x="1606" y="10504"/>
                </a:lnTo>
                <a:lnTo>
                  <a:pt x="1705" y="10522"/>
                </a:lnTo>
                <a:lnTo>
                  <a:pt x="1806" y="10535"/>
                </a:lnTo>
                <a:lnTo>
                  <a:pt x="1908" y="10542"/>
                </a:lnTo>
                <a:lnTo>
                  <a:pt x="2012" y="10545"/>
                </a:lnTo>
                <a:lnTo>
                  <a:pt x="14083" y="10545"/>
                </a:lnTo>
                <a:lnTo>
                  <a:pt x="14187" y="10542"/>
                </a:lnTo>
                <a:lnTo>
                  <a:pt x="14289" y="10535"/>
                </a:lnTo>
                <a:lnTo>
                  <a:pt x="14390" y="10522"/>
                </a:lnTo>
                <a:lnTo>
                  <a:pt x="14489" y="10504"/>
                </a:lnTo>
                <a:lnTo>
                  <a:pt x="14586" y="10482"/>
                </a:lnTo>
                <a:lnTo>
                  <a:pt x="14682" y="10455"/>
                </a:lnTo>
                <a:lnTo>
                  <a:pt x="14775" y="10423"/>
                </a:lnTo>
                <a:lnTo>
                  <a:pt x="14867" y="10387"/>
                </a:lnTo>
                <a:lnTo>
                  <a:pt x="14955" y="10347"/>
                </a:lnTo>
                <a:lnTo>
                  <a:pt x="15042" y="10303"/>
                </a:lnTo>
                <a:lnTo>
                  <a:pt x="15126" y="10254"/>
                </a:lnTo>
                <a:lnTo>
                  <a:pt x="15208" y="10202"/>
                </a:lnTo>
                <a:lnTo>
                  <a:pt x="15287" y="10145"/>
                </a:lnTo>
                <a:lnTo>
                  <a:pt x="15363" y="10086"/>
                </a:lnTo>
                <a:lnTo>
                  <a:pt x="15436" y="10023"/>
                </a:lnTo>
                <a:lnTo>
                  <a:pt x="15506" y="9956"/>
                </a:lnTo>
                <a:lnTo>
                  <a:pt x="15572" y="9886"/>
                </a:lnTo>
                <a:lnTo>
                  <a:pt x="15635" y="9814"/>
                </a:lnTo>
                <a:lnTo>
                  <a:pt x="15696" y="9738"/>
                </a:lnTo>
                <a:lnTo>
                  <a:pt x="15751" y="9659"/>
                </a:lnTo>
                <a:lnTo>
                  <a:pt x="15803" y="9578"/>
                </a:lnTo>
                <a:lnTo>
                  <a:pt x="15853" y="9494"/>
                </a:lnTo>
                <a:lnTo>
                  <a:pt x="15897" y="9407"/>
                </a:lnTo>
                <a:lnTo>
                  <a:pt x="15937" y="9318"/>
                </a:lnTo>
                <a:lnTo>
                  <a:pt x="15973" y="9226"/>
                </a:lnTo>
                <a:lnTo>
                  <a:pt x="16004" y="9133"/>
                </a:lnTo>
                <a:lnTo>
                  <a:pt x="16032" y="9038"/>
                </a:lnTo>
                <a:lnTo>
                  <a:pt x="16054" y="8941"/>
                </a:lnTo>
                <a:lnTo>
                  <a:pt x="16072" y="8842"/>
                </a:lnTo>
                <a:lnTo>
                  <a:pt x="16085" y="8741"/>
                </a:lnTo>
                <a:lnTo>
                  <a:pt x="16092" y="8639"/>
                </a:lnTo>
                <a:lnTo>
                  <a:pt x="16095" y="8535"/>
                </a:lnTo>
                <a:lnTo>
                  <a:pt x="16095" y="2009"/>
                </a:lnTo>
                <a:lnTo>
                  <a:pt x="16092" y="1905"/>
                </a:lnTo>
                <a:lnTo>
                  <a:pt x="16085" y="1803"/>
                </a:lnTo>
                <a:lnTo>
                  <a:pt x="16072" y="1702"/>
                </a:lnTo>
                <a:lnTo>
                  <a:pt x="16054" y="1604"/>
                </a:lnTo>
                <a:lnTo>
                  <a:pt x="16032" y="1506"/>
                </a:lnTo>
                <a:lnTo>
                  <a:pt x="16004" y="1411"/>
                </a:lnTo>
                <a:lnTo>
                  <a:pt x="15973" y="1318"/>
                </a:lnTo>
                <a:lnTo>
                  <a:pt x="15937" y="1227"/>
                </a:lnTo>
                <a:lnTo>
                  <a:pt x="15897" y="1138"/>
                </a:lnTo>
                <a:lnTo>
                  <a:pt x="15853" y="1051"/>
                </a:lnTo>
                <a:lnTo>
                  <a:pt x="15803" y="967"/>
                </a:lnTo>
                <a:lnTo>
                  <a:pt x="15751" y="886"/>
                </a:lnTo>
                <a:lnTo>
                  <a:pt x="15696" y="806"/>
                </a:lnTo>
                <a:lnTo>
                  <a:pt x="15635" y="731"/>
                </a:lnTo>
                <a:lnTo>
                  <a:pt x="15572" y="658"/>
                </a:lnTo>
                <a:lnTo>
                  <a:pt x="15506" y="589"/>
                </a:lnTo>
                <a:lnTo>
                  <a:pt x="15436" y="522"/>
                </a:lnTo>
                <a:lnTo>
                  <a:pt x="15363" y="459"/>
                </a:lnTo>
                <a:lnTo>
                  <a:pt x="15287" y="399"/>
                </a:lnTo>
                <a:lnTo>
                  <a:pt x="15208" y="343"/>
                </a:lnTo>
                <a:lnTo>
                  <a:pt x="15126" y="291"/>
                </a:lnTo>
                <a:lnTo>
                  <a:pt x="15042" y="242"/>
                </a:lnTo>
                <a:lnTo>
                  <a:pt x="14955" y="198"/>
                </a:lnTo>
                <a:lnTo>
                  <a:pt x="14867" y="158"/>
                </a:lnTo>
                <a:lnTo>
                  <a:pt x="14775" y="122"/>
                </a:lnTo>
                <a:lnTo>
                  <a:pt x="14682" y="90"/>
                </a:lnTo>
                <a:lnTo>
                  <a:pt x="14586" y="63"/>
                </a:lnTo>
                <a:lnTo>
                  <a:pt x="14489" y="41"/>
                </a:lnTo>
                <a:lnTo>
                  <a:pt x="14390" y="23"/>
                </a:lnTo>
                <a:lnTo>
                  <a:pt x="14289" y="10"/>
                </a:lnTo>
                <a:lnTo>
                  <a:pt x="14187" y="3"/>
                </a:lnTo>
                <a:lnTo>
                  <a:pt x="14083" y="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5" name="Group 37"/>
          <p:cNvGrpSpPr/>
          <p:nvPr/>
        </p:nvGrpSpPr>
        <p:grpSpPr>
          <a:xfrm>
            <a:off x="4249840" y="4430850"/>
            <a:ext cx="378486" cy="379358"/>
            <a:chOff x="9653588" y="4071938"/>
            <a:chExt cx="688975" cy="690562"/>
          </a:xfrm>
          <a:solidFill>
            <a:schemeClr val="tx1">
              <a:lumMod val="65000"/>
              <a:lumOff val="35000"/>
            </a:schemeClr>
          </a:solidFill>
        </p:grpSpPr>
        <p:sp>
          <p:nvSpPr>
            <p:cNvPr id="46" name="Freeform 253"/>
            <p:cNvSpPr>
              <a:spLocks noEditPoints="1"/>
            </p:cNvSpPr>
            <p:nvPr/>
          </p:nvSpPr>
          <p:spPr bwMode="auto">
            <a:xfrm>
              <a:off x="9653588" y="4071938"/>
              <a:ext cx="688975" cy="690562"/>
            </a:xfrm>
            <a:custGeom>
              <a:avLst/>
              <a:gdLst>
                <a:gd name="T0" fmla="*/ 15014 w 16058"/>
                <a:gd name="T1" fmla="*/ 14913 h 16095"/>
                <a:gd name="T2" fmla="*/ 14893 w 16058"/>
                <a:gd name="T3" fmla="*/ 15041 h 16095"/>
                <a:gd name="T4" fmla="*/ 14719 w 16058"/>
                <a:gd name="T5" fmla="*/ 15089 h 16095"/>
                <a:gd name="T6" fmla="*/ 1179 w 16058"/>
                <a:gd name="T7" fmla="*/ 15049 h 16095"/>
                <a:gd name="T8" fmla="*/ 1052 w 16058"/>
                <a:gd name="T9" fmla="*/ 14927 h 16095"/>
                <a:gd name="T10" fmla="*/ 1004 w 16058"/>
                <a:gd name="T11" fmla="*/ 14754 h 16095"/>
                <a:gd name="T12" fmla="*/ 1044 w 16058"/>
                <a:gd name="T13" fmla="*/ 2690 h 16095"/>
                <a:gd name="T14" fmla="*/ 1165 w 16058"/>
                <a:gd name="T15" fmla="*/ 2563 h 16095"/>
                <a:gd name="T16" fmla="*/ 1338 w 16058"/>
                <a:gd name="T17" fmla="*/ 2515 h 16095"/>
                <a:gd name="T18" fmla="*/ 3562 w 16058"/>
                <a:gd name="T19" fmla="*/ 3739 h 16095"/>
                <a:gd name="T20" fmla="*/ 3733 w 16058"/>
                <a:gd name="T21" fmla="*/ 3938 h 16095"/>
                <a:gd name="T22" fmla="*/ 3988 w 16058"/>
                <a:gd name="T23" fmla="*/ 4023 h 16095"/>
                <a:gd name="T24" fmla="*/ 4253 w 16058"/>
                <a:gd name="T25" fmla="*/ 3963 h 16095"/>
                <a:gd name="T26" fmla="*/ 4444 w 16058"/>
                <a:gd name="T27" fmla="*/ 3781 h 16095"/>
                <a:gd name="T28" fmla="*/ 4516 w 16058"/>
                <a:gd name="T29" fmla="*/ 3521 h 16095"/>
                <a:gd name="T30" fmla="*/ 7566 w 16058"/>
                <a:gd name="T31" fmla="*/ 3717 h 16095"/>
                <a:gd name="T32" fmla="*/ 7729 w 16058"/>
                <a:gd name="T33" fmla="*/ 3924 h 16095"/>
                <a:gd name="T34" fmla="*/ 7978 w 16058"/>
                <a:gd name="T35" fmla="*/ 4021 h 16095"/>
                <a:gd name="T36" fmla="*/ 8247 w 16058"/>
                <a:gd name="T37" fmla="*/ 3974 h 16095"/>
                <a:gd name="T38" fmla="*/ 8446 w 16058"/>
                <a:gd name="T39" fmla="*/ 3802 h 16095"/>
                <a:gd name="T40" fmla="*/ 8530 w 16058"/>
                <a:gd name="T41" fmla="*/ 3547 h 16095"/>
                <a:gd name="T42" fmla="*/ 11572 w 16058"/>
                <a:gd name="T43" fmla="*/ 3694 h 16095"/>
                <a:gd name="T44" fmla="*/ 11724 w 16058"/>
                <a:gd name="T45" fmla="*/ 3909 h 16095"/>
                <a:gd name="T46" fmla="*/ 11967 w 16058"/>
                <a:gd name="T47" fmla="*/ 4018 h 16095"/>
                <a:gd name="T48" fmla="*/ 12238 w 16058"/>
                <a:gd name="T49" fmla="*/ 3985 h 16095"/>
                <a:gd name="T50" fmla="*/ 12446 w 16058"/>
                <a:gd name="T51" fmla="*/ 3822 h 16095"/>
                <a:gd name="T52" fmla="*/ 12542 w 16058"/>
                <a:gd name="T53" fmla="*/ 3572 h 16095"/>
                <a:gd name="T54" fmla="*/ 14835 w 16058"/>
                <a:gd name="T55" fmla="*/ 2535 h 16095"/>
                <a:gd name="T56" fmla="*/ 14978 w 16058"/>
                <a:gd name="T57" fmla="*/ 2637 h 16095"/>
                <a:gd name="T58" fmla="*/ 15050 w 16058"/>
                <a:gd name="T59" fmla="*/ 2799 h 16095"/>
                <a:gd name="T60" fmla="*/ 12535 w 16058"/>
                <a:gd name="T61" fmla="*/ 401 h 16095"/>
                <a:gd name="T62" fmla="*/ 12415 w 16058"/>
                <a:gd name="T63" fmla="*/ 165 h 16095"/>
                <a:gd name="T64" fmla="*/ 12193 w 16058"/>
                <a:gd name="T65" fmla="*/ 22 h 16095"/>
                <a:gd name="T66" fmla="*/ 11918 w 16058"/>
                <a:gd name="T67" fmla="*/ 16 h 16095"/>
                <a:gd name="T68" fmla="*/ 11688 w 16058"/>
                <a:gd name="T69" fmla="*/ 147 h 16095"/>
                <a:gd name="T70" fmla="*/ 11558 w 16058"/>
                <a:gd name="T71" fmla="*/ 377 h 16095"/>
                <a:gd name="T72" fmla="*/ 8525 w 16058"/>
                <a:gd name="T73" fmla="*/ 427 h 16095"/>
                <a:gd name="T74" fmla="*/ 8416 w 16058"/>
                <a:gd name="T75" fmla="*/ 183 h 16095"/>
                <a:gd name="T76" fmla="*/ 8202 w 16058"/>
                <a:gd name="T77" fmla="*/ 30 h 16095"/>
                <a:gd name="T78" fmla="*/ 7928 w 16058"/>
                <a:gd name="T79" fmla="*/ 10 h 16095"/>
                <a:gd name="T80" fmla="*/ 7692 w 16058"/>
                <a:gd name="T81" fmla="*/ 131 h 16095"/>
                <a:gd name="T82" fmla="*/ 7549 w 16058"/>
                <a:gd name="T83" fmla="*/ 353 h 16095"/>
                <a:gd name="T84" fmla="*/ 4513 w 16058"/>
                <a:gd name="T85" fmla="*/ 452 h 16095"/>
                <a:gd name="T86" fmla="*/ 4417 w 16058"/>
                <a:gd name="T87" fmla="*/ 202 h 16095"/>
                <a:gd name="T88" fmla="*/ 4210 w 16058"/>
                <a:gd name="T89" fmla="*/ 39 h 16095"/>
                <a:gd name="T90" fmla="*/ 3938 w 16058"/>
                <a:gd name="T91" fmla="*/ 6 h 16095"/>
                <a:gd name="T92" fmla="*/ 3695 w 16058"/>
                <a:gd name="T93" fmla="*/ 115 h 16095"/>
                <a:gd name="T94" fmla="*/ 3543 w 16058"/>
                <a:gd name="T95" fmla="*/ 330 h 16095"/>
                <a:gd name="T96" fmla="*/ 1201 w 16058"/>
                <a:gd name="T97" fmla="*/ 1516 h 16095"/>
                <a:gd name="T98" fmla="*/ 538 w 16058"/>
                <a:gd name="T99" fmla="*/ 1775 h 16095"/>
                <a:gd name="T100" fmla="*/ 105 w 16058"/>
                <a:gd name="T101" fmla="*/ 2328 h 16095"/>
                <a:gd name="T102" fmla="*/ 7 w 16058"/>
                <a:gd name="T103" fmla="*/ 14891 h 16095"/>
                <a:gd name="T104" fmla="*/ 266 w 16058"/>
                <a:gd name="T105" fmla="*/ 15556 h 16095"/>
                <a:gd name="T106" fmla="*/ 817 w 16058"/>
                <a:gd name="T107" fmla="*/ 15989 h 16095"/>
                <a:gd name="T108" fmla="*/ 14857 w 16058"/>
                <a:gd name="T109" fmla="*/ 16088 h 16095"/>
                <a:gd name="T110" fmla="*/ 15520 w 16058"/>
                <a:gd name="T111" fmla="*/ 15828 h 16095"/>
                <a:gd name="T112" fmla="*/ 15953 w 16058"/>
                <a:gd name="T113" fmla="*/ 15276 h 16095"/>
                <a:gd name="T114" fmla="*/ 16051 w 16058"/>
                <a:gd name="T115" fmla="*/ 2713 h 16095"/>
                <a:gd name="T116" fmla="*/ 15792 w 16058"/>
                <a:gd name="T117" fmla="*/ 2047 h 16095"/>
                <a:gd name="T118" fmla="*/ 15241 w 16058"/>
                <a:gd name="T119" fmla="*/ 161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58" h="16095">
                  <a:moveTo>
                    <a:pt x="15054" y="14754"/>
                  </a:moveTo>
                  <a:lnTo>
                    <a:pt x="15053" y="14771"/>
                  </a:lnTo>
                  <a:lnTo>
                    <a:pt x="15052" y="14788"/>
                  </a:lnTo>
                  <a:lnTo>
                    <a:pt x="15050" y="14804"/>
                  </a:lnTo>
                  <a:lnTo>
                    <a:pt x="15047" y="14821"/>
                  </a:lnTo>
                  <a:lnTo>
                    <a:pt x="15043" y="14838"/>
                  </a:lnTo>
                  <a:lnTo>
                    <a:pt x="15039" y="14854"/>
                  </a:lnTo>
                  <a:lnTo>
                    <a:pt x="15034" y="14869"/>
                  </a:lnTo>
                  <a:lnTo>
                    <a:pt x="15028" y="14884"/>
                  </a:lnTo>
                  <a:lnTo>
                    <a:pt x="15021" y="14899"/>
                  </a:lnTo>
                  <a:lnTo>
                    <a:pt x="15014" y="14913"/>
                  </a:lnTo>
                  <a:lnTo>
                    <a:pt x="15006" y="14927"/>
                  </a:lnTo>
                  <a:lnTo>
                    <a:pt x="14997" y="14941"/>
                  </a:lnTo>
                  <a:lnTo>
                    <a:pt x="14988" y="14954"/>
                  </a:lnTo>
                  <a:lnTo>
                    <a:pt x="14978" y="14967"/>
                  </a:lnTo>
                  <a:lnTo>
                    <a:pt x="14967" y="14979"/>
                  </a:lnTo>
                  <a:lnTo>
                    <a:pt x="14956" y="14990"/>
                  </a:lnTo>
                  <a:lnTo>
                    <a:pt x="14945" y="15002"/>
                  </a:lnTo>
                  <a:lnTo>
                    <a:pt x="14932" y="15013"/>
                  </a:lnTo>
                  <a:lnTo>
                    <a:pt x="14920" y="15023"/>
                  </a:lnTo>
                  <a:lnTo>
                    <a:pt x="14907" y="15032"/>
                  </a:lnTo>
                  <a:lnTo>
                    <a:pt x="14893" y="15041"/>
                  </a:lnTo>
                  <a:lnTo>
                    <a:pt x="14879" y="15049"/>
                  </a:lnTo>
                  <a:lnTo>
                    <a:pt x="14865" y="15056"/>
                  </a:lnTo>
                  <a:lnTo>
                    <a:pt x="14850" y="15063"/>
                  </a:lnTo>
                  <a:lnTo>
                    <a:pt x="14835" y="15069"/>
                  </a:lnTo>
                  <a:lnTo>
                    <a:pt x="14820" y="15074"/>
                  </a:lnTo>
                  <a:lnTo>
                    <a:pt x="14803" y="15079"/>
                  </a:lnTo>
                  <a:lnTo>
                    <a:pt x="14787" y="15082"/>
                  </a:lnTo>
                  <a:lnTo>
                    <a:pt x="14770" y="15085"/>
                  </a:lnTo>
                  <a:lnTo>
                    <a:pt x="14754" y="15087"/>
                  </a:lnTo>
                  <a:lnTo>
                    <a:pt x="14737" y="15089"/>
                  </a:lnTo>
                  <a:lnTo>
                    <a:pt x="14719" y="15089"/>
                  </a:lnTo>
                  <a:lnTo>
                    <a:pt x="1338" y="15089"/>
                  </a:lnTo>
                  <a:lnTo>
                    <a:pt x="1321" y="15089"/>
                  </a:lnTo>
                  <a:lnTo>
                    <a:pt x="1304" y="15087"/>
                  </a:lnTo>
                  <a:lnTo>
                    <a:pt x="1288" y="15085"/>
                  </a:lnTo>
                  <a:lnTo>
                    <a:pt x="1271" y="15082"/>
                  </a:lnTo>
                  <a:lnTo>
                    <a:pt x="1255" y="15079"/>
                  </a:lnTo>
                  <a:lnTo>
                    <a:pt x="1238" y="15074"/>
                  </a:lnTo>
                  <a:lnTo>
                    <a:pt x="1223" y="15069"/>
                  </a:lnTo>
                  <a:lnTo>
                    <a:pt x="1208" y="15063"/>
                  </a:lnTo>
                  <a:lnTo>
                    <a:pt x="1193" y="15056"/>
                  </a:lnTo>
                  <a:lnTo>
                    <a:pt x="1179" y="15049"/>
                  </a:lnTo>
                  <a:lnTo>
                    <a:pt x="1165" y="15041"/>
                  </a:lnTo>
                  <a:lnTo>
                    <a:pt x="1151" y="15032"/>
                  </a:lnTo>
                  <a:lnTo>
                    <a:pt x="1138" y="15023"/>
                  </a:lnTo>
                  <a:lnTo>
                    <a:pt x="1125" y="15013"/>
                  </a:lnTo>
                  <a:lnTo>
                    <a:pt x="1113" y="15002"/>
                  </a:lnTo>
                  <a:lnTo>
                    <a:pt x="1102" y="14990"/>
                  </a:lnTo>
                  <a:lnTo>
                    <a:pt x="1091" y="14979"/>
                  </a:lnTo>
                  <a:lnTo>
                    <a:pt x="1080" y="14967"/>
                  </a:lnTo>
                  <a:lnTo>
                    <a:pt x="1070" y="14954"/>
                  </a:lnTo>
                  <a:lnTo>
                    <a:pt x="1061" y="14941"/>
                  </a:lnTo>
                  <a:lnTo>
                    <a:pt x="1052" y="14927"/>
                  </a:lnTo>
                  <a:lnTo>
                    <a:pt x="1044" y="14913"/>
                  </a:lnTo>
                  <a:lnTo>
                    <a:pt x="1037" y="14899"/>
                  </a:lnTo>
                  <a:lnTo>
                    <a:pt x="1030" y="14884"/>
                  </a:lnTo>
                  <a:lnTo>
                    <a:pt x="1024" y="14869"/>
                  </a:lnTo>
                  <a:lnTo>
                    <a:pt x="1019" y="14854"/>
                  </a:lnTo>
                  <a:lnTo>
                    <a:pt x="1014" y="14838"/>
                  </a:lnTo>
                  <a:lnTo>
                    <a:pt x="1011" y="14821"/>
                  </a:lnTo>
                  <a:lnTo>
                    <a:pt x="1008" y="14804"/>
                  </a:lnTo>
                  <a:lnTo>
                    <a:pt x="1006" y="14788"/>
                  </a:lnTo>
                  <a:lnTo>
                    <a:pt x="1004" y="14771"/>
                  </a:lnTo>
                  <a:lnTo>
                    <a:pt x="1004" y="14754"/>
                  </a:lnTo>
                  <a:lnTo>
                    <a:pt x="1004" y="2850"/>
                  </a:lnTo>
                  <a:lnTo>
                    <a:pt x="1004" y="2833"/>
                  </a:lnTo>
                  <a:lnTo>
                    <a:pt x="1006" y="2816"/>
                  </a:lnTo>
                  <a:lnTo>
                    <a:pt x="1008" y="2799"/>
                  </a:lnTo>
                  <a:lnTo>
                    <a:pt x="1011" y="2782"/>
                  </a:lnTo>
                  <a:lnTo>
                    <a:pt x="1014" y="2766"/>
                  </a:lnTo>
                  <a:lnTo>
                    <a:pt x="1019" y="2750"/>
                  </a:lnTo>
                  <a:lnTo>
                    <a:pt x="1024" y="2735"/>
                  </a:lnTo>
                  <a:lnTo>
                    <a:pt x="1030" y="2720"/>
                  </a:lnTo>
                  <a:lnTo>
                    <a:pt x="1037" y="2705"/>
                  </a:lnTo>
                  <a:lnTo>
                    <a:pt x="1044" y="2690"/>
                  </a:lnTo>
                  <a:lnTo>
                    <a:pt x="1052" y="2676"/>
                  </a:lnTo>
                  <a:lnTo>
                    <a:pt x="1061" y="2663"/>
                  </a:lnTo>
                  <a:lnTo>
                    <a:pt x="1070" y="2650"/>
                  </a:lnTo>
                  <a:lnTo>
                    <a:pt x="1080" y="2637"/>
                  </a:lnTo>
                  <a:lnTo>
                    <a:pt x="1091" y="2624"/>
                  </a:lnTo>
                  <a:lnTo>
                    <a:pt x="1102" y="2613"/>
                  </a:lnTo>
                  <a:lnTo>
                    <a:pt x="1113" y="2602"/>
                  </a:lnTo>
                  <a:lnTo>
                    <a:pt x="1125" y="2591"/>
                  </a:lnTo>
                  <a:lnTo>
                    <a:pt x="1138" y="2581"/>
                  </a:lnTo>
                  <a:lnTo>
                    <a:pt x="1151" y="2572"/>
                  </a:lnTo>
                  <a:lnTo>
                    <a:pt x="1165" y="2563"/>
                  </a:lnTo>
                  <a:lnTo>
                    <a:pt x="1179" y="2555"/>
                  </a:lnTo>
                  <a:lnTo>
                    <a:pt x="1193" y="2548"/>
                  </a:lnTo>
                  <a:lnTo>
                    <a:pt x="1208" y="2541"/>
                  </a:lnTo>
                  <a:lnTo>
                    <a:pt x="1223" y="2535"/>
                  </a:lnTo>
                  <a:lnTo>
                    <a:pt x="1238" y="2530"/>
                  </a:lnTo>
                  <a:lnTo>
                    <a:pt x="1255" y="2525"/>
                  </a:lnTo>
                  <a:lnTo>
                    <a:pt x="1271" y="2522"/>
                  </a:lnTo>
                  <a:lnTo>
                    <a:pt x="1288" y="2519"/>
                  </a:lnTo>
                  <a:lnTo>
                    <a:pt x="1304" y="2517"/>
                  </a:lnTo>
                  <a:lnTo>
                    <a:pt x="1321" y="2515"/>
                  </a:lnTo>
                  <a:lnTo>
                    <a:pt x="1338" y="2515"/>
                  </a:lnTo>
                  <a:lnTo>
                    <a:pt x="3513" y="2515"/>
                  </a:lnTo>
                  <a:lnTo>
                    <a:pt x="3513" y="3521"/>
                  </a:lnTo>
                  <a:lnTo>
                    <a:pt x="3514" y="3547"/>
                  </a:lnTo>
                  <a:lnTo>
                    <a:pt x="3515" y="3572"/>
                  </a:lnTo>
                  <a:lnTo>
                    <a:pt x="3519" y="3597"/>
                  </a:lnTo>
                  <a:lnTo>
                    <a:pt x="3523" y="3622"/>
                  </a:lnTo>
                  <a:lnTo>
                    <a:pt x="3529" y="3647"/>
                  </a:lnTo>
                  <a:lnTo>
                    <a:pt x="3535" y="3671"/>
                  </a:lnTo>
                  <a:lnTo>
                    <a:pt x="3543" y="3694"/>
                  </a:lnTo>
                  <a:lnTo>
                    <a:pt x="3552" y="3717"/>
                  </a:lnTo>
                  <a:lnTo>
                    <a:pt x="3562" y="3739"/>
                  </a:lnTo>
                  <a:lnTo>
                    <a:pt x="3573" y="3760"/>
                  </a:lnTo>
                  <a:lnTo>
                    <a:pt x="3585" y="3781"/>
                  </a:lnTo>
                  <a:lnTo>
                    <a:pt x="3598" y="3802"/>
                  </a:lnTo>
                  <a:lnTo>
                    <a:pt x="3612" y="3822"/>
                  </a:lnTo>
                  <a:lnTo>
                    <a:pt x="3627" y="3841"/>
                  </a:lnTo>
                  <a:lnTo>
                    <a:pt x="3643" y="3859"/>
                  </a:lnTo>
                  <a:lnTo>
                    <a:pt x="3659" y="3877"/>
                  </a:lnTo>
                  <a:lnTo>
                    <a:pt x="3677" y="3893"/>
                  </a:lnTo>
                  <a:lnTo>
                    <a:pt x="3695" y="3909"/>
                  </a:lnTo>
                  <a:lnTo>
                    <a:pt x="3714" y="3924"/>
                  </a:lnTo>
                  <a:lnTo>
                    <a:pt x="3733" y="3938"/>
                  </a:lnTo>
                  <a:lnTo>
                    <a:pt x="3755" y="3951"/>
                  </a:lnTo>
                  <a:lnTo>
                    <a:pt x="3776" y="3963"/>
                  </a:lnTo>
                  <a:lnTo>
                    <a:pt x="3797" y="3974"/>
                  </a:lnTo>
                  <a:lnTo>
                    <a:pt x="3819" y="3985"/>
                  </a:lnTo>
                  <a:lnTo>
                    <a:pt x="3842" y="3994"/>
                  </a:lnTo>
                  <a:lnTo>
                    <a:pt x="3865" y="4002"/>
                  </a:lnTo>
                  <a:lnTo>
                    <a:pt x="3889" y="4008"/>
                  </a:lnTo>
                  <a:lnTo>
                    <a:pt x="3913" y="4014"/>
                  </a:lnTo>
                  <a:lnTo>
                    <a:pt x="3938" y="4018"/>
                  </a:lnTo>
                  <a:lnTo>
                    <a:pt x="3963" y="4021"/>
                  </a:lnTo>
                  <a:lnTo>
                    <a:pt x="3988" y="4023"/>
                  </a:lnTo>
                  <a:lnTo>
                    <a:pt x="4015" y="4024"/>
                  </a:lnTo>
                  <a:lnTo>
                    <a:pt x="4041" y="4023"/>
                  </a:lnTo>
                  <a:lnTo>
                    <a:pt x="4066" y="4021"/>
                  </a:lnTo>
                  <a:lnTo>
                    <a:pt x="4091" y="4018"/>
                  </a:lnTo>
                  <a:lnTo>
                    <a:pt x="4116" y="4014"/>
                  </a:lnTo>
                  <a:lnTo>
                    <a:pt x="4140" y="4008"/>
                  </a:lnTo>
                  <a:lnTo>
                    <a:pt x="4164" y="4002"/>
                  </a:lnTo>
                  <a:lnTo>
                    <a:pt x="4187" y="3994"/>
                  </a:lnTo>
                  <a:lnTo>
                    <a:pt x="4210" y="3985"/>
                  </a:lnTo>
                  <a:lnTo>
                    <a:pt x="4232" y="3974"/>
                  </a:lnTo>
                  <a:lnTo>
                    <a:pt x="4253" y="3963"/>
                  </a:lnTo>
                  <a:lnTo>
                    <a:pt x="4274" y="3951"/>
                  </a:lnTo>
                  <a:lnTo>
                    <a:pt x="4295" y="3938"/>
                  </a:lnTo>
                  <a:lnTo>
                    <a:pt x="4315" y="3924"/>
                  </a:lnTo>
                  <a:lnTo>
                    <a:pt x="4334" y="3909"/>
                  </a:lnTo>
                  <a:lnTo>
                    <a:pt x="4352" y="3893"/>
                  </a:lnTo>
                  <a:lnTo>
                    <a:pt x="4369" y="3877"/>
                  </a:lnTo>
                  <a:lnTo>
                    <a:pt x="4386" y="3859"/>
                  </a:lnTo>
                  <a:lnTo>
                    <a:pt x="4402" y="3841"/>
                  </a:lnTo>
                  <a:lnTo>
                    <a:pt x="4417" y="3822"/>
                  </a:lnTo>
                  <a:lnTo>
                    <a:pt x="4431" y="3802"/>
                  </a:lnTo>
                  <a:lnTo>
                    <a:pt x="4444" y="3781"/>
                  </a:lnTo>
                  <a:lnTo>
                    <a:pt x="4456" y="3760"/>
                  </a:lnTo>
                  <a:lnTo>
                    <a:pt x="4467" y="3739"/>
                  </a:lnTo>
                  <a:lnTo>
                    <a:pt x="4477" y="3717"/>
                  </a:lnTo>
                  <a:lnTo>
                    <a:pt x="4486" y="3694"/>
                  </a:lnTo>
                  <a:lnTo>
                    <a:pt x="4493" y="3671"/>
                  </a:lnTo>
                  <a:lnTo>
                    <a:pt x="4500" y="3647"/>
                  </a:lnTo>
                  <a:lnTo>
                    <a:pt x="4506" y="3622"/>
                  </a:lnTo>
                  <a:lnTo>
                    <a:pt x="4510" y="3597"/>
                  </a:lnTo>
                  <a:lnTo>
                    <a:pt x="4513" y="3572"/>
                  </a:lnTo>
                  <a:lnTo>
                    <a:pt x="4515" y="3547"/>
                  </a:lnTo>
                  <a:lnTo>
                    <a:pt x="4516" y="3521"/>
                  </a:lnTo>
                  <a:lnTo>
                    <a:pt x="4516" y="2515"/>
                  </a:lnTo>
                  <a:lnTo>
                    <a:pt x="7527" y="2515"/>
                  </a:lnTo>
                  <a:lnTo>
                    <a:pt x="7527" y="3521"/>
                  </a:lnTo>
                  <a:lnTo>
                    <a:pt x="7528" y="3547"/>
                  </a:lnTo>
                  <a:lnTo>
                    <a:pt x="7529" y="3572"/>
                  </a:lnTo>
                  <a:lnTo>
                    <a:pt x="7533" y="3597"/>
                  </a:lnTo>
                  <a:lnTo>
                    <a:pt x="7537" y="3622"/>
                  </a:lnTo>
                  <a:lnTo>
                    <a:pt x="7543" y="3647"/>
                  </a:lnTo>
                  <a:lnTo>
                    <a:pt x="7549" y="3671"/>
                  </a:lnTo>
                  <a:lnTo>
                    <a:pt x="7557" y="3694"/>
                  </a:lnTo>
                  <a:lnTo>
                    <a:pt x="7566" y="3717"/>
                  </a:lnTo>
                  <a:lnTo>
                    <a:pt x="7576" y="3739"/>
                  </a:lnTo>
                  <a:lnTo>
                    <a:pt x="7587" y="3760"/>
                  </a:lnTo>
                  <a:lnTo>
                    <a:pt x="7599" y="3781"/>
                  </a:lnTo>
                  <a:lnTo>
                    <a:pt x="7612" y="3802"/>
                  </a:lnTo>
                  <a:lnTo>
                    <a:pt x="7627" y="3822"/>
                  </a:lnTo>
                  <a:lnTo>
                    <a:pt x="7642" y="3841"/>
                  </a:lnTo>
                  <a:lnTo>
                    <a:pt x="7658" y="3859"/>
                  </a:lnTo>
                  <a:lnTo>
                    <a:pt x="7674" y="3877"/>
                  </a:lnTo>
                  <a:lnTo>
                    <a:pt x="7692" y="3893"/>
                  </a:lnTo>
                  <a:lnTo>
                    <a:pt x="7710" y="3909"/>
                  </a:lnTo>
                  <a:lnTo>
                    <a:pt x="7729" y="3924"/>
                  </a:lnTo>
                  <a:lnTo>
                    <a:pt x="7748" y="3938"/>
                  </a:lnTo>
                  <a:lnTo>
                    <a:pt x="7769" y="3951"/>
                  </a:lnTo>
                  <a:lnTo>
                    <a:pt x="7790" y="3963"/>
                  </a:lnTo>
                  <a:lnTo>
                    <a:pt x="7811" y="3974"/>
                  </a:lnTo>
                  <a:lnTo>
                    <a:pt x="7833" y="3985"/>
                  </a:lnTo>
                  <a:lnTo>
                    <a:pt x="7856" y="3994"/>
                  </a:lnTo>
                  <a:lnTo>
                    <a:pt x="7879" y="4002"/>
                  </a:lnTo>
                  <a:lnTo>
                    <a:pt x="7904" y="4008"/>
                  </a:lnTo>
                  <a:lnTo>
                    <a:pt x="7928" y="4014"/>
                  </a:lnTo>
                  <a:lnTo>
                    <a:pt x="7953" y="4018"/>
                  </a:lnTo>
                  <a:lnTo>
                    <a:pt x="7978" y="4021"/>
                  </a:lnTo>
                  <a:lnTo>
                    <a:pt x="8003" y="4023"/>
                  </a:lnTo>
                  <a:lnTo>
                    <a:pt x="8029" y="4024"/>
                  </a:lnTo>
                  <a:lnTo>
                    <a:pt x="8055" y="4023"/>
                  </a:lnTo>
                  <a:lnTo>
                    <a:pt x="8080" y="4021"/>
                  </a:lnTo>
                  <a:lnTo>
                    <a:pt x="8105" y="4018"/>
                  </a:lnTo>
                  <a:lnTo>
                    <a:pt x="8130" y="4014"/>
                  </a:lnTo>
                  <a:lnTo>
                    <a:pt x="8154" y="4008"/>
                  </a:lnTo>
                  <a:lnTo>
                    <a:pt x="8179" y="4002"/>
                  </a:lnTo>
                  <a:lnTo>
                    <a:pt x="8202" y="3994"/>
                  </a:lnTo>
                  <a:lnTo>
                    <a:pt x="8224" y="3985"/>
                  </a:lnTo>
                  <a:lnTo>
                    <a:pt x="8247" y="3974"/>
                  </a:lnTo>
                  <a:lnTo>
                    <a:pt x="8268" y="3963"/>
                  </a:lnTo>
                  <a:lnTo>
                    <a:pt x="8289" y="3951"/>
                  </a:lnTo>
                  <a:lnTo>
                    <a:pt x="8309" y="3938"/>
                  </a:lnTo>
                  <a:lnTo>
                    <a:pt x="8329" y="3924"/>
                  </a:lnTo>
                  <a:lnTo>
                    <a:pt x="8348" y="3909"/>
                  </a:lnTo>
                  <a:lnTo>
                    <a:pt x="8366" y="3893"/>
                  </a:lnTo>
                  <a:lnTo>
                    <a:pt x="8383" y="3877"/>
                  </a:lnTo>
                  <a:lnTo>
                    <a:pt x="8400" y="3859"/>
                  </a:lnTo>
                  <a:lnTo>
                    <a:pt x="8416" y="3841"/>
                  </a:lnTo>
                  <a:lnTo>
                    <a:pt x="8431" y="3822"/>
                  </a:lnTo>
                  <a:lnTo>
                    <a:pt x="8446" y="3802"/>
                  </a:lnTo>
                  <a:lnTo>
                    <a:pt x="8459" y="3781"/>
                  </a:lnTo>
                  <a:lnTo>
                    <a:pt x="8471" y="3760"/>
                  </a:lnTo>
                  <a:lnTo>
                    <a:pt x="8482" y="3739"/>
                  </a:lnTo>
                  <a:lnTo>
                    <a:pt x="8492" y="3717"/>
                  </a:lnTo>
                  <a:lnTo>
                    <a:pt x="8501" y="3694"/>
                  </a:lnTo>
                  <a:lnTo>
                    <a:pt x="8508" y="3671"/>
                  </a:lnTo>
                  <a:lnTo>
                    <a:pt x="8515" y="3647"/>
                  </a:lnTo>
                  <a:lnTo>
                    <a:pt x="8521" y="3622"/>
                  </a:lnTo>
                  <a:lnTo>
                    <a:pt x="8525" y="3597"/>
                  </a:lnTo>
                  <a:lnTo>
                    <a:pt x="8528" y="3572"/>
                  </a:lnTo>
                  <a:lnTo>
                    <a:pt x="8530" y="3547"/>
                  </a:lnTo>
                  <a:lnTo>
                    <a:pt x="8531" y="3521"/>
                  </a:lnTo>
                  <a:lnTo>
                    <a:pt x="8531" y="2515"/>
                  </a:lnTo>
                  <a:lnTo>
                    <a:pt x="11542" y="2515"/>
                  </a:lnTo>
                  <a:lnTo>
                    <a:pt x="11542" y="3521"/>
                  </a:lnTo>
                  <a:lnTo>
                    <a:pt x="11543" y="3547"/>
                  </a:lnTo>
                  <a:lnTo>
                    <a:pt x="11545" y="3572"/>
                  </a:lnTo>
                  <a:lnTo>
                    <a:pt x="11548" y="3597"/>
                  </a:lnTo>
                  <a:lnTo>
                    <a:pt x="11552" y="3622"/>
                  </a:lnTo>
                  <a:lnTo>
                    <a:pt x="11558" y="3647"/>
                  </a:lnTo>
                  <a:lnTo>
                    <a:pt x="11564" y="3671"/>
                  </a:lnTo>
                  <a:lnTo>
                    <a:pt x="11572" y="3694"/>
                  </a:lnTo>
                  <a:lnTo>
                    <a:pt x="11581" y="3717"/>
                  </a:lnTo>
                  <a:lnTo>
                    <a:pt x="11591" y="3739"/>
                  </a:lnTo>
                  <a:lnTo>
                    <a:pt x="11602" y="3760"/>
                  </a:lnTo>
                  <a:lnTo>
                    <a:pt x="11614" y="3781"/>
                  </a:lnTo>
                  <a:lnTo>
                    <a:pt x="11627" y="3802"/>
                  </a:lnTo>
                  <a:lnTo>
                    <a:pt x="11641" y="3822"/>
                  </a:lnTo>
                  <a:lnTo>
                    <a:pt x="11656" y="3841"/>
                  </a:lnTo>
                  <a:lnTo>
                    <a:pt x="11672" y="3859"/>
                  </a:lnTo>
                  <a:lnTo>
                    <a:pt x="11688" y="3877"/>
                  </a:lnTo>
                  <a:lnTo>
                    <a:pt x="11706" y="3893"/>
                  </a:lnTo>
                  <a:lnTo>
                    <a:pt x="11724" y="3909"/>
                  </a:lnTo>
                  <a:lnTo>
                    <a:pt x="11743" y="3924"/>
                  </a:lnTo>
                  <a:lnTo>
                    <a:pt x="11762" y="3938"/>
                  </a:lnTo>
                  <a:lnTo>
                    <a:pt x="11784" y="3951"/>
                  </a:lnTo>
                  <a:lnTo>
                    <a:pt x="11805" y="3963"/>
                  </a:lnTo>
                  <a:lnTo>
                    <a:pt x="11826" y="3974"/>
                  </a:lnTo>
                  <a:lnTo>
                    <a:pt x="11848" y="3985"/>
                  </a:lnTo>
                  <a:lnTo>
                    <a:pt x="11871" y="3994"/>
                  </a:lnTo>
                  <a:lnTo>
                    <a:pt x="11894" y="4002"/>
                  </a:lnTo>
                  <a:lnTo>
                    <a:pt x="11918" y="4008"/>
                  </a:lnTo>
                  <a:lnTo>
                    <a:pt x="11942" y="4014"/>
                  </a:lnTo>
                  <a:lnTo>
                    <a:pt x="11967" y="4018"/>
                  </a:lnTo>
                  <a:lnTo>
                    <a:pt x="11992" y="4021"/>
                  </a:lnTo>
                  <a:lnTo>
                    <a:pt x="12017" y="4023"/>
                  </a:lnTo>
                  <a:lnTo>
                    <a:pt x="12044" y="4024"/>
                  </a:lnTo>
                  <a:lnTo>
                    <a:pt x="12070" y="4023"/>
                  </a:lnTo>
                  <a:lnTo>
                    <a:pt x="12095" y="4021"/>
                  </a:lnTo>
                  <a:lnTo>
                    <a:pt x="12120" y="4018"/>
                  </a:lnTo>
                  <a:lnTo>
                    <a:pt x="12145" y="4014"/>
                  </a:lnTo>
                  <a:lnTo>
                    <a:pt x="12169" y="4008"/>
                  </a:lnTo>
                  <a:lnTo>
                    <a:pt x="12193" y="4002"/>
                  </a:lnTo>
                  <a:lnTo>
                    <a:pt x="12216" y="3994"/>
                  </a:lnTo>
                  <a:lnTo>
                    <a:pt x="12238" y="3985"/>
                  </a:lnTo>
                  <a:lnTo>
                    <a:pt x="12261" y="3974"/>
                  </a:lnTo>
                  <a:lnTo>
                    <a:pt x="12282" y="3963"/>
                  </a:lnTo>
                  <a:lnTo>
                    <a:pt x="12303" y="3951"/>
                  </a:lnTo>
                  <a:lnTo>
                    <a:pt x="12324" y="3938"/>
                  </a:lnTo>
                  <a:lnTo>
                    <a:pt x="12344" y="3924"/>
                  </a:lnTo>
                  <a:lnTo>
                    <a:pt x="12363" y="3909"/>
                  </a:lnTo>
                  <a:lnTo>
                    <a:pt x="12381" y="3893"/>
                  </a:lnTo>
                  <a:lnTo>
                    <a:pt x="12398" y="3877"/>
                  </a:lnTo>
                  <a:lnTo>
                    <a:pt x="12415" y="3859"/>
                  </a:lnTo>
                  <a:lnTo>
                    <a:pt x="12431" y="3841"/>
                  </a:lnTo>
                  <a:lnTo>
                    <a:pt x="12446" y="3822"/>
                  </a:lnTo>
                  <a:lnTo>
                    <a:pt x="12460" y="3802"/>
                  </a:lnTo>
                  <a:lnTo>
                    <a:pt x="12473" y="3781"/>
                  </a:lnTo>
                  <a:lnTo>
                    <a:pt x="12485" y="3760"/>
                  </a:lnTo>
                  <a:lnTo>
                    <a:pt x="12496" y="3739"/>
                  </a:lnTo>
                  <a:lnTo>
                    <a:pt x="12506" y="3717"/>
                  </a:lnTo>
                  <a:lnTo>
                    <a:pt x="12515" y="3694"/>
                  </a:lnTo>
                  <a:lnTo>
                    <a:pt x="12522" y="3671"/>
                  </a:lnTo>
                  <a:lnTo>
                    <a:pt x="12529" y="3647"/>
                  </a:lnTo>
                  <a:lnTo>
                    <a:pt x="12535" y="3622"/>
                  </a:lnTo>
                  <a:lnTo>
                    <a:pt x="12539" y="3597"/>
                  </a:lnTo>
                  <a:lnTo>
                    <a:pt x="12542" y="3572"/>
                  </a:lnTo>
                  <a:lnTo>
                    <a:pt x="12544" y="3547"/>
                  </a:lnTo>
                  <a:lnTo>
                    <a:pt x="12545" y="3521"/>
                  </a:lnTo>
                  <a:lnTo>
                    <a:pt x="12545" y="2515"/>
                  </a:lnTo>
                  <a:lnTo>
                    <a:pt x="14719" y="2515"/>
                  </a:lnTo>
                  <a:lnTo>
                    <a:pt x="14737" y="2515"/>
                  </a:lnTo>
                  <a:lnTo>
                    <a:pt x="14754" y="2517"/>
                  </a:lnTo>
                  <a:lnTo>
                    <a:pt x="14770" y="2519"/>
                  </a:lnTo>
                  <a:lnTo>
                    <a:pt x="14787" y="2522"/>
                  </a:lnTo>
                  <a:lnTo>
                    <a:pt x="14803" y="2525"/>
                  </a:lnTo>
                  <a:lnTo>
                    <a:pt x="14820" y="2530"/>
                  </a:lnTo>
                  <a:lnTo>
                    <a:pt x="14835" y="2535"/>
                  </a:lnTo>
                  <a:lnTo>
                    <a:pt x="14850" y="2541"/>
                  </a:lnTo>
                  <a:lnTo>
                    <a:pt x="14865" y="2548"/>
                  </a:lnTo>
                  <a:lnTo>
                    <a:pt x="14879" y="2555"/>
                  </a:lnTo>
                  <a:lnTo>
                    <a:pt x="14893" y="2563"/>
                  </a:lnTo>
                  <a:lnTo>
                    <a:pt x="14907" y="2572"/>
                  </a:lnTo>
                  <a:lnTo>
                    <a:pt x="14920" y="2581"/>
                  </a:lnTo>
                  <a:lnTo>
                    <a:pt x="14932" y="2591"/>
                  </a:lnTo>
                  <a:lnTo>
                    <a:pt x="14945" y="2602"/>
                  </a:lnTo>
                  <a:lnTo>
                    <a:pt x="14956" y="2613"/>
                  </a:lnTo>
                  <a:lnTo>
                    <a:pt x="14967" y="2624"/>
                  </a:lnTo>
                  <a:lnTo>
                    <a:pt x="14978" y="2637"/>
                  </a:lnTo>
                  <a:lnTo>
                    <a:pt x="14988" y="2650"/>
                  </a:lnTo>
                  <a:lnTo>
                    <a:pt x="14997" y="2663"/>
                  </a:lnTo>
                  <a:lnTo>
                    <a:pt x="15006" y="2676"/>
                  </a:lnTo>
                  <a:lnTo>
                    <a:pt x="15014" y="2690"/>
                  </a:lnTo>
                  <a:lnTo>
                    <a:pt x="15021" y="2705"/>
                  </a:lnTo>
                  <a:lnTo>
                    <a:pt x="15028" y="2720"/>
                  </a:lnTo>
                  <a:lnTo>
                    <a:pt x="15034" y="2735"/>
                  </a:lnTo>
                  <a:lnTo>
                    <a:pt x="15039" y="2750"/>
                  </a:lnTo>
                  <a:lnTo>
                    <a:pt x="15043" y="2766"/>
                  </a:lnTo>
                  <a:lnTo>
                    <a:pt x="15047" y="2782"/>
                  </a:lnTo>
                  <a:lnTo>
                    <a:pt x="15050" y="2799"/>
                  </a:lnTo>
                  <a:lnTo>
                    <a:pt x="15052" y="2816"/>
                  </a:lnTo>
                  <a:lnTo>
                    <a:pt x="15053" y="2833"/>
                  </a:lnTo>
                  <a:lnTo>
                    <a:pt x="15054" y="2850"/>
                  </a:lnTo>
                  <a:lnTo>
                    <a:pt x="15054" y="14754"/>
                  </a:lnTo>
                  <a:close/>
                  <a:moveTo>
                    <a:pt x="14719" y="1509"/>
                  </a:moveTo>
                  <a:lnTo>
                    <a:pt x="12545" y="1509"/>
                  </a:lnTo>
                  <a:lnTo>
                    <a:pt x="12545" y="503"/>
                  </a:lnTo>
                  <a:lnTo>
                    <a:pt x="12544" y="477"/>
                  </a:lnTo>
                  <a:lnTo>
                    <a:pt x="12542" y="452"/>
                  </a:lnTo>
                  <a:lnTo>
                    <a:pt x="12539" y="427"/>
                  </a:lnTo>
                  <a:lnTo>
                    <a:pt x="12535" y="401"/>
                  </a:lnTo>
                  <a:lnTo>
                    <a:pt x="12529" y="377"/>
                  </a:lnTo>
                  <a:lnTo>
                    <a:pt x="12522" y="353"/>
                  </a:lnTo>
                  <a:lnTo>
                    <a:pt x="12515" y="330"/>
                  </a:lnTo>
                  <a:lnTo>
                    <a:pt x="12506" y="307"/>
                  </a:lnTo>
                  <a:lnTo>
                    <a:pt x="12496" y="285"/>
                  </a:lnTo>
                  <a:lnTo>
                    <a:pt x="12485" y="264"/>
                  </a:lnTo>
                  <a:lnTo>
                    <a:pt x="12473" y="242"/>
                  </a:lnTo>
                  <a:lnTo>
                    <a:pt x="12460" y="221"/>
                  </a:lnTo>
                  <a:lnTo>
                    <a:pt x="12446" y="202"/>
                  </a:lnTo>
                  <a:lnTo>
                    <a:pt x="12431" y="183"/>
                  </a:lnTo>
                  <a:lnTo>
                    <a:pt x="12415" y="165"/>
                  </a:lnTo>
                  <a:lnTo>
                    <a:pt x="12398" y="147"/>
                  </a:lnTo>
                  <a:lnTo>
                    <a:pt x="12381" y="131"/>
                  </a:lnTo>
                  <a:lnTo>
                    <a:pt x="12363" y="115"/>
                  </a:lnTo>
                  <a:lnTo>
                    <a:pt x="12344" y="100"/>
                  </a:lnTo>
                  <a:lnTo>
                    <a:pt x="12324" y="86"/>
                  </a:lnTo>
                  <a:lnTo>
                    <a:pt x="12303" y="72"/>
                  </a:lnTo>
                  <a:lnTo>
                    <a:pt x="12282" y="60"/>
                  </a:lnTo>
                  <a:lnTo>
                    <a:pt x="12261" y="49"/>
                  </a:lnTo>
                  <a:lnTo>
                    <a:pt x="12238" y="39"/>
                  </a:lnTo>
                  <a:lnTo>
                    <a:pt x="12216" y="30"/>
                  </a:lnTo>
                  <a:lnTo>
                    <a:pt x="12193" y="22"/>
                  </a:lnTo>
                  <a:lnTo>
                    <a:pt x="12169" y="16"/>
                  </a:lnTo>
                  <a:lnTo>
                    <a:pt x="12145" y="10"/>
                  </a:lnTo>
                  <a:lnTo>
                    <a:pt x="12120" y="6"/>
                  </a:lnTo>
                  <a:lnTo>
                    <a:pt x="12095" y="3"/>
                  </a:lnTo>
                  <a:lnTo>
                    <a:pt x="12070" y="1"/>
                  </a:lnTo>
                  <a:lnTo>
                    <a:pt x="12044" y="0"/>
                  </a:lnTo>
                  <a:lnTo>
                    <a:pt x="12017" y="1"/>
                  </a:lnTo>
                  <a:lnTo>
                    <a:pt x="11992" y="3"/>
                  </a:lnTo>
                  <a:lnTo>
                    <a:pt x="11967" y="6"/>
                  </a:lnTo>
                  <a:lnTo>
                    <a:pt x="11942" y="10"/>
                  </a:lnTo>
                  <a:lnTo>
                    <a:pt x="11918" y="16"/>
                  </a:lnTo>
                  <a:lnTo>
                    <a:pt x="11894" y="22"/>
                  </a:lnTo>
                  <a:lnTo>
                    <a:pt x="11871" y="30"/>
                  </a:lnTo>
                  <a:lnTo>
                    <a:pt x="11848" y="39"/>
                  </a:lnTo>
                  <a:lnTo>
                    <a:pt x="11826" y="49"/>
                  </a:lnTo>
                  <a:lnTo>
                    <a:pt x="11805" y="60"/>
                  </a:lnTo>
                  <a:lnTo>
                    <a:pt x="11784" y="72"/>
                  </a:lnTo>
                  <a:lnTo>
                    <a:pt x="11762" y="86"/>
                  </a:lnTo>
                  <a:lnTo>
                    <a:pt x="11743" y="100"/>
                  </a:lnTo>
                  <a:lnTo>
                    <a:pt x="11724" y="115"/>
                  </a:lnTo>
                  <a:lnTo>
                    <a:pt x="11706" y="131"/>
                  </a:lnTo>
                  <a:lnTo>
                    <a:pt x="11688" y="147"/>
                  </a:lnTo>
                  <a:lnTo>
                    <a:pt x="11672" y="165"/>
                  </a:lnTo>
                  <a:lnTo>
                    <a:pt x="11656" y="183"/>
                  </a:lnTo>
                  <a:lnTo>
                    <a:pt x="11641" y="202"/>
                  </a:lnTo>
                  <a:lnTo>
                    <a:pt x="11627" y="221"/>
                  </a:lnTo>
                  <a:lnTo>
                    <a:pt x="11614" y="242"/>
                  </a:lnTo>
                  <a:lnTo>
                    <a:pt x="11602" y="264"/>
                  </a:lnTo>
                  <a:lnTo>
                    <a:pt x="11591" y="285"/>
                  </a:lnTo>
                  <a:lnTo>
                    <a:pt x="11581" y="307"/>
                  </a:lnTo>
                  <a:lnTo>
                    <a:pt x="11572" y="330"/>
                  </a:lnTo>
                  <a:lnTo>
                    <a:pt x="11564" y="353"/>
                  </a:lnTo>
                  <a:lnTo>
                    <a:pt x="11558" y="377"/>
                  </a:lnTo>
                  <a:lnTo>
                    <a:pt x="11552" y="401"/>
                  </a:lnTo>
                  <a:lnTo>
                    <a:pt x="11548" y="427"/>
                  </a:lnTo>
                  <a:lnTo>
                    <a:pt x="11545" y="452"/>
                  </a:lnTo>
                  <a:lnTo>
                    <a:pt x="11543" y="477"/>
                  </a:lnTo>
                  <a:lnTo>
                    <a:pt x="11542" y="503"/>
                  </a:lnTo>
                  <a:lnTo>
                    <a:pt x="11542" y="1509"/>
                  </a:lnTo>
                  <a:lnTo>
                    <a:pt x="8531" y="1509"/>
                  </a:lnTo>
                  <a:lnTo>
                    <a:pt x="8531" y="503"/>
                  </a:lnTo>
                  <a:lnTo>
                    <a:pt x="8530" y="477"/>
                  </a:lnTo>
                  <a:lnTo>
                    <a:pt x="8528" y="452"/>
                  </a:lnTo>
                  <a:lnTo>
                    <a:pt x="8525" y="427"/>
                  </a:lnTo>
                  <a:lnTo>
                    <a:pt x="8521" y="401"/>
                  </a:lnTo>
                  <a:lnTo>
                    <a:pt x="8515" y="377"/>
                  </a:lnTo>
                  <a:lnTo>
                    <a:pt x="8508" y="353"/>
                  </a:lnTo>
                  <a:lnTo>
                    <a:pt x="8501" y="330"/>
                  </a:lnTo>
                  <a:lnTo>
                    <a:pt x="8492" y="307"/>
                  </a:lnTo>
                  <a:lnTo>
                    <a:pt x="8482" y="285"/>
                  </a:lnTo>
                  <a:lnTo>
                    <a:pt x="8471" y="264"/>
                  </a:lnTo>
                  <a:lnTo>
                    <a:pt x="8459" y="242"/>
                  </a:lnTo>
                  <a:lnTo>
                    <a:pt x="8446" y="221"/>
                  </a:lnTo>
                  <a:lnTo>
                    <a:pt x="8431" y="202"/>
                  </a:lnTo>
                  <a:lnTo>
                    <a:pt x="8416" y="183"/>
                  </a:lnTo>
                  <a:lnTo>
                    <a:pt x="8400" y="165"/>
                  </a:lnTo>
                  <a:lnTo>
                    <a:pt x="8383" y="147"/>
                  </a:lnTo>
                  <a:lnTo>
                    <a:pt x="8366" y="131"/>
                  </a:lnTo>
                  <a:lnTo>
                    <a:pt x="8348" y="115"/>
                  </a:lnTo>
                  <a:lnTo>
                    <a:pt x="8329" y="100"/>
                  </a:lnTo>
                  <a:lnTo>
                    <a:pt x="8309" y="86"/>
                  </a:lnTo>
                  <a:lnTo>
                    <a:pt x="8289" y="72"/>
                  </a:lnTo>
                  <a:lnTo>
                    <a:pt x="8268" y="60"/>
                  </a:lnTo>
                  <a:lnTo>
                    <a:pt x="8247" y="49"/>
                  </a:lnTo>
                  <a:lnTo>
                    <a:pt x="8224" y="39"/>
                  </a:lnTo>
                  <a:lnTo>
                    <a:pt x="8202" y="30"/>
                  </a:lnTo>
                  <a:lnTo>
                    <a:pt x="8179" y="22"/>
                  </a:lnTo>
                  <a:lnTo>
                    <a:pt x="8154" y="16"/>
                  </a:lnTo>
                  <a:lnTo>
                    <a:pt x="8130" y="10"/>
                  </a:lnTo>
                  <a:lnTo>
                    <a:pt x="8105" y="6"/>
                  </a:lnTo>
                  <a:lnTo>
                    <a:pt x="8080" y="3"/>
                  </a:lnTo>
                  <a:lnTo>
                    <a:pt x="8055" y="1"/>
                  </a:lnTo>
                  <a:lnTo>
                    <a:pt x="8029" y="0"/>
                  </a:lnTo>
                  <a:lnTo>
                    <a:pt x="8003" y="1"/>
                  </a:lnTo>
                  <a:lnTo>
                    <a:pt x="7978" y="3"/>
                  </a:lnTo>
                  <a:lnTo>
                    <a:pt x="7953" y="6"/>
                  </a:lnTo>
                  <a:lnTo>
                    <a:pt x="7928" y="10"/>
                  </a:lnTo>
                  <a:lnTo>
                    <a:pt x="7904" y="16"/>
                  </a:lnTo>
                  <a:lnTo>
                    <a:pt x="7879" y="22"/>
                  </a:lnTo>
                  <a:lnTo>
                    <a:pt x="7856" y="30"/>
                  </a:lnTo>
                  <a:lnTo>
                    <a:pt x="7833" y="39"/>
                  </a:lnTo>
                  <a:lnTo>
                    <a:pt x="7811" y="49"/>
                  </a:lnTo>
                  <a:lnTo>
                    <a:pt x="7790" y="60"/>
                  </a:lnTo>
                  <a:lnTo>
                    <a:pt x="7769" y="72"/>
                  </a:lnTo>
                  <a:lnTo>
                    <a:pt x="7748" y="86"/>
                  </a:lnTo>
                  <a:lnTo>
                    <a:pt x="7729" y="100"/>
                  </a:lnTo>
                  <a:lnTo>
                    <a:pt x="7710" y="115"/>
                  </a:lnTo>
                  <a:lnTo>
                    <a:pt x="7692" y="131"/>
                  </a:lnTo>
                  <a:lnTo>
                    <a:pt x="7674" y="147"/>
                  </a:lnTo>
                  <a:lnTo>
                    <a:pt x="7658" y="165"/>
                  </a:lnTo>
                  <a:lnTo>
                    <a:pt x="7642" y="183"/>
                  </a:lnTo>
                  <a:lnTo>
                    <a:pt x="7627" y="202"/>
                  </a:lnTo>
                  <a:lnTo>
                    <a:pt x="7612" y="221"/>
                  </a:lnTo>
                  <a:lnTo>
                    <a:pt x="7599" y="242"/>
                  </a:lnTo>
                  <a:lnTo>
                    <a:pt x="7587" y="264"/>
                  </a:lnTo>
                  <a:lnTo>
                    <a:pt x="7576" y="285"/>
                  </a:lnTo>
                  <a:lnTo>
                    <a:pt x="7566" y="307"/>
                  </a:lnTo>
                  <a:lnTo>
                    <a:pt x="7557" y="330"/>
                  </a:lnTo>
                  <a:lnTo>
                    <a:pt x="7549" y="353"/>
                  </a:lnTo>
                  <a:lnTo>
                    <a:pt x="7543" y="377"/>
                  </a:lnTo>
                  <a:lnTo>
                    <a:pt x="7537" y="401"/>
                  </a:lnTo>
                  <a:lnTo>
                    <a:pt x="7533" y="427"/>
                  </a:lnTo>
                  <a:lnTo>
                    <a:pt x="7529" y="452"/>
                  </a:lnTo>
                  <a:lnTo>
                    <a:pt x="7528" y="477"/>
                  </a:lnTo>
                  <a:lnTo>
                    <a:pt x="7527" y="503"/>
                  </a:lnTo>
                  <a:lnTo>
                    <a:pt x="7527" y="1509"/>
                  </a:lnTo>
                  <a:lnTo>
                    <a:pt x="4516" y="1509"/>
                  </a:lnTo>
                  <a:lnTo>
                    <a:pt x="4516" y="503"/>
                  </a:lnTo>
                  <a:lnTo>
                    <a:pt x="4515" y="477"/>
                  </a:lnTo>
                  <a:lnTo>
                    <a:pt x="4513" y="452"/>
                  </a:lnTo>
                  <a:lnTo>
                    <a:pt x="4510" y="427"/>
                  </a:lnTo>
                  <a:lnTo>
                    <a:pt x="4506" y="401"/>
                  </a:lnTo>
                  <a:lnTo>
                    <a:pt x="4500" y="377"/>
                  </a:lnTo>
                  <a:lnTo>
                    <a:pt x="4493" y="353"/>
                  </a:lnTo>
                  <a:lnTo>
                    <a:pt x="4486" y="330"/>
                  </a:lnTo>
                  <a:lnTo>
                    <a:pt x="4477" y="307"/>
                  </a:lnTo>
                  <a:lnTo>
                    <a:pt x="4467" y="285"/>
                  </a:lnTo>
                  <a:lnTo>
                    <a:pt x="4456" y="264"/>
                  </a:lnTo>
                  <a:lnTo>
                    <a:pt x="4444" y="242"/>
                  </a:lnTo>
                  <a:lnTo>
                    <a:pt x="4431" y="221"/>
                  </a:lnTo>
                  <a:lnTo>
                    <a:pt x="4417" y="202"/>
                  </a:lnTo>
                  <a:lnTo>
                    <a:pt x="4402" y="183"/>
                  </a:lnTo>
                  <a:lnTo>
                    <a:pt x="4386" y="165"/>
                  </a:lnTo>
                  <a:lnTo>
                    <a:pt x="4369" y="147"/>
                  </a:lnTo>
                  <a:lnTo>
                    <a:pt x="4352" y="131"/>
                  </a:lnTo>
                  <a:lnTo>
                    <a:pt x="4334" y="115"/>
                  </a:lnTo>
                  <a:lnTo>
                    <a:pt x="4315" y="100"/>
                  </a:lnTo>
                  <a:lnTo>
                    <a:pt x="4295" y="86"/>
                  </a:lnTo>
                  <a:lnTo>
                    <a:pt x="4274" y="72"/>
                  </a:lnTo>
                  <a:lnTo>
                    <a:pt x="4253" y="60"/>
                  </a:lnTo>
                  <a:lnTo>
                    <a:pt x="4232" y="49"/>
                  </a:lnTo>
                  <a:lnTo>
                    <a:pt x="4210" y="39"/>
                  </a:lnTo>
                  <a:lnTo>
                    <a:pt x="4187" y="30"/>
                  </a:lnTo>
                  <a:lnTo>
                    <a:pt x="4164" y="22"/>
                  </a:lnTo>
                  <a:lnTo>
                    <a:pt x="4140" y="16"/>
                  </a:lnTo>
                  <a:lnTo>
                    <a:pt x="4116" y="10"/>
                  </a:lnTo>
                  <a:lnTo>
                    <a:pt x="4091" y="6"/>
                  </a:lnTo>
                  <a:lnTo>
                    <a:pt x="4066" y="3"/>
                  </a:lnTo>
                  <a:lnTo>
                    <a:pt x="4041" y="1"/>
                  </a:lnTo>
                  <a:lnTo>
                    <a:pt x="4015" y="0"/>
                  </a:lnTo>
                  <a:lnTo>
                    <a:pt x="3988" y="1"/>
                  </a:lnTo>
                  <a:lnTo>
                    <a:pt x="3963" y="3"/>
                  </a:lnTo>
                  <a:lnTo>
                    <a:pt x="3938" y="6"/>
                  </a:lnTo>
                  <a:lnTo>
                    <a:pt x="3913" y="10"/>
                  </a:lnTo>
                  <a:lnTo>
                    <a:pt x="3889" y="16"/>
                  </a:lnTo>
                  <a:lnTo>
                    <a:pt x="3865" y="22"/>
                  </a:lnTo>
                  <a:lnTo>
                    <a:pt x="3842" y="30"/>
                  </a:lnTo>
                  <a:lnTo>
                    <a:pt x="3819" y="39"/>
                  </a:lnTo>
                  <a:lnTo>
                    <a:pt x="3797" y="49"/>
                  </a:lnTo>
                  <a:lnTo>
                    <a:pt x="3776" y="60"/>
                  </a:lnTo>
                  <a:lnTo>
                    <a:pt x="3755" y="72"/>
                  </a:lnTo>
                  <a:lnTo>
                    <a:pt x="3733" y="86"/>
                  </a:lnTo>
                  <a:lnTo>
                    <a:pt x="3714" y="100"/>
                  </a:lnTo>
                  <a:lnTo>
                    <a:pt x="3695" y="115"/>
                  </a:lnTo>
                  <a:lnTo>
                    <a:pt x="3677" y="131"/>
                  </a:lnTo>
                  <a:lnTo>
                    <a:pt x="3659" y="147"/>
                  </a:lnTo>
                  <a:lnTo>
                    <a:pt x="3643" y="165"/>
                  </a:lnTo>
                  <a:lnTo>
                    <a:pt x="3627" y="183"/>
                  </a:lnTo>
                  <a:lnTo>
                    <a:pt x="3612" y="202"/>
                  </a:lnTo>
                  <a:lnTo>
                    <a:pt x="3598" y="221"/>
                  </a:lnTo>
                  <a:lnTo>
                    <a:pt x="3585" y="242"/>
                  </a:lnTo>
                  <a:lnTo>
                    <a:pt x="3573" y="264"/>
                  </a:lnTo>
                  <a:lnTo>
                    <a:pt x="3562" y="285"/>
                  </a:lnTo>
                  <a:lnTo>
                    <a:pt x="3552" y="307"/>
                  </a:lnTo>
                  <a:lnTo>
                    <a:pt x="3543" y="330"/>
                  </a:lnTo>
                  <a:lnTo>
                    <a:pt x="3535" y="353"/>
                  </a:lnTo>
                  <a:lnTo>
                    <a:pt x="3529" y="377"/>
                  </a:lnTo>
                  <a:lnTo>
                    <a:pt x="3523" y="401"/>
                  </a:lnTo>
                  <a:lnTo>
                    <a:pt x="3519" y="427"/>
                  </a:lnTo>
                  <a:lnTo>
                    <a:pt x="3515" y="452"/>
                  </a:lnTo>
                  <a:lnTo>
                    <a:pt x="3514" y="477"/>
                  </a:lnTo>
                  <a:lnTo>
                    <a:pt x="3513" y="503"/>
                  </a:lnTo>
                  <a:lnTo>
                    <a:pt x="3513" y="1509"/>
                  </a:lnTo>
                  <a:lnTo>
                    <a:pt x="1338" y="1509"/>
                  </a:lnTo>
                  <a:lnTo>
                    <a:pt x="1270" y="1511"/>
                  </a:lnTo>
                  <a:lnTo>
                    <a:pt x="1201" y="1516"/>
                  </a:lnTo>
                  <a:lnTo>
                    <a:pt x="1134" y="1524"/>
                  </a:lnTo>
                  <a:lnTo>
                    <a:pt x="1069" y="1536"/>
                  </a:lnTo>
                  <a:lnTo>
                    <a:pt x="1004" y="1551"/>
                  </a:lnTo>
                  <a:lnTo>
                    <a:pt x="940" y="1569"/>
                  </a:lnTo>
                  <a:lnTo>
                    <a:pt x="878" y="1590"/>
                  </a:lnTo>
                  <a:lnTo>
                    <a:pt x="817" y="1615"/>
                  </a:lnTo>
                  <a:lnTo>
                    <a:pt x="758" y="1641"/>
                  </a:lnTo>
                  <a:lnTo>
                    <a:pt x="701" y="1671"/>
                  </a:lnTo>
                  <a:lnTo>
                    <a:pt x="644" y="1703"/>
                  </a:lnTo>
                  <a:lnTo>
                    <a:pt x="590" y="1738"/>
                  </a:lnTo>
                  <a:lnTo>
                    <a:pt x="538" y="1775"/>
                  </a:lnTo>
                  <a:lnTo>
                    <a:pt x="487" y="1815"/>
                  </a:lnTo>
                  <a:lnTo>
                    <a:pt x="439" y="1857"/>
                  </a:lnTo>
                  <a:lnTo>
                    <a:pt x="391" y="1901"/>
                  </a:lnTo>
                  <a:lnTo>
                    <a:pt x="347" y="1949"/>
                  </a:lnTo>
                  <a:lnTo>
                    <a:pt x="305" y="1997"/>
                  </a:lnTo>
                  <a:lnTo>
                    <a:pt x="266" y="2047"/>
                  </a:lnTo>
                  <a:lnTo>
                    <a:pt x="229" y="2100"/>
                  </a:lnTo>
                  <a:lnTo>
                    <a:pt x="194" y="2155"/>
                  </a:lnTo>
                  <a:lnTo>
                    <a:pt x="162" y="2210"/>
                  </a:lnTo>
                  <a:lnTo>
                    <a:pt x="131" y="2268"/>
                  </a:lnTo>
                  <a:lnTo>
                    <a:pt x="105" y="2328"/>
                  </a:lnTo>
                  <a:lnTo>
                    <a:pt x="81" y="2389"/>
                  </a:lnTo>
                  <a:lnTo>
                    <a:pt x="60" y="2450"/>
                  </a:lnTo>
                  <a:lnTo>
                    <a:pt x="42" y="2515"/>
                  </a:lnTo>
                  <a:lnTo>
                    <a:pt x="27" y="2579"/>
                  </a:lnTo>
                  <a:lnTo>
                    <a:pt x="15" y="2646"/>
                  </a:lnTo>
                  <a:lnTo>
                    <a:pt x="7" y="2713"/>
                  </a:lnTo>
                  <a:lnTo>
                    <a:pt x="2" y="2780"/>
                  </a:lnTo>
                  <a:lnTo>
                    <a:pt x="0" y="2850"/>
                  </a:lnTo>
                  <a:lnTo>
                    <a:pt x="0" y="14754"/>
                  </a:lnTo>
                  <a:lnTo>
                    <a:pt x="2" y="14822"/>
                  </a:lnTo>
                  <a:lnTo>
                    <a:pt x="7" y="14891"/>
                  </a:lnTo>
                  <a:lnTo>
                    <a:pt x="15" y="14958"/>
                  </a:lnTo>
                  <a:lnTo>
                    <a:pt x="27" y="15024"/>
                  </a:lnTo>
                  <a:lnTo>
                    <a:pt x="42" y="15089"/>
                  </a:lnTo>
                  <a:lnTo>
                    <a:pt x="60" y="15152"/>
                  </a:lnTo>
                  <a:lnTo>
                    <a:pt x="81" y="15215"/>
                  </a:lnTo>
                  <a:lnTo>
                    <a:pt x="105" y="15276"/>
                  </a:lnTo>
                  <a:lnTo>
                    <a:pt x="131" y="15336"/>
                  </a:lnTo>
                  <a:lnTo>
                    <a:pt x="162" y="15393"/>
                  </a:lnTo>
                  <a:lnTo>
                    <a:pt x="194" y="15449"/>
                  </a:lnTo>
                  <a:lnTo>
                    <a:pt x="229" y="15504"/>
                  </a:lnTo>
                  <a:lnTo>
                    <a:pt x="266" y="15556"/>
                  </a:lnTo>
                  <a:lnTo>
                    <a:pt x="305" y="15607"/>
                  </a:lnTo>
                  <a:lnTo>
                    <a:pt x="347" y="15655"/>
                  </a:lnTo>
                  <a:lnTo>
                    <a:pt x="391" y="15702"/>
                  </a:lnTo>
                  <a:lnTo>
                    <a:pt x="439" y="15747"/>
                  </a:lnTo>
                  <a:lnTo>
                    <a:pt x="487" y="15789"/>
                  </a:lnTo>
                  <a:lnTo>
                    <a:pt x="538" y="15828"/>
                  </a:lnTo>
                  <a:lnTo>
                    <a:pt x="590" y="15866"/>
                  </a:lnTo>
                  <a:lnTo>
                    <a:pt x="644" y="15901"/>
                  </a:lnTo>
                  <a:lnTo>
                    <a:pt x="701" y="15933"/>
                  </a:lnTo>
                  <a:lnTo>
                    <a:pt x="758" y="15963"/>
                  </a:lnTo>
                  <a:lnTo>
                    <a:pt x="817" y="15989"/>
                  </a:lnTo>
                  <a:lnTo>
                    <a:pt x="878" y="16014"/>
                  </a:lnTo>
                  <a:lnTo>
                    <a:pt x="940" y="16035"/>
                  </a:lnTo>
                  <a:lnTo>
                    <a:pt x="1004" y="16053"/>
                  </a:lnTo>
                  <a:lnTo>
                    <a:pt x="1069" y="16068"/>
                  </a:lnTo>
                  <a:lnTo>
                    <a:pt x="1134" y="16080"/>
                  </a:lnTo>
                  <a:lnTo>
                    <a:pt x="1201" y="16088"/>
                  </a:lnTo>
                  <a:lnTo>
                    <a:pt x="1270" y="16093"/>
                  </a:lnTo>
                  <a:lnTo>
                    <a:pt x="1338" y="16095"/>
                  </a:lnTo>
                  <a:lnTo>
                    <a:pt x="14719" y="16095"/>
                  </a:lnTo>
                  <a:lnTo>
                    <a:pt x="14788" y="16093"/>
                  </a:lnTo>
                  <a:lnTo>
                    <a:pt x="14857" y="16088"/>
                  </a:lnTo>
                  <a:lnTo>
                    <a:pt x="14924" y="16080"/>
                  </a:lnTo>
                  <a:lnTo>
                    <a:pt x="14989" y="16068"/>
                  </a:lnTo>
                  <a:lnTo>
                    <a:pt x="15054" y="16053"/>
                  </a:lnTo>
                  <a:lnTo>
                    <a:pt x="15118" y="16035"/>
                  </a:lnTo>
                  <a:lnTo>
                    <a:pt x="15180" y="16014"/>
                  </a:lnTo>
                  <a:lnTo>
                    <a:pt x="15241" y="15989"/>
                  </a:lnTo>
                  <a:lnTo>
                    <a:pt x="15300" y="15963"/>
                  </a:lnTo>
                  <a:lnTo>
                    <a:pt x="15357" y="15933"/>
                  </a:lnTo>
                  <a:lnTo>
                    <a:pt x="15414" y="15901"/>
                  </a:lnTo>
                  <a:lnTo>
                    <a:pt x="15468" y="15866"/>
                  </a:lnTo>
                  <a:lnTo>
                    <a:pt x="15520" y="15828"/>
                  </a:lnTo>
                  <a:lnTo>
                    <a:pt x="15571" y="15789"/>
                  </a:lnTo>
                  <a:lnTo>
                    <a:pt x="15619" y="15747"/>
                  </a:lnTo>
                  <a:lnTo>
                    <a:pt x="15666" y="15702"/>
                  </a:lnTo>
                  <a:lnTo>
                    <a:pt x="15711" y="15655"/>
                  </a:lnTo>
                  <a:lnTo>
                    <a:pt x="15752" y="15607"/>
                  </a:lnTo>
                  <a:lnTo>
                    <a:pt x="15792" y="15556"/>
                  </a:lnTo>
                  <a:lnTo>
                    <a:pt x="15829" y="15504"/>
                  </a:lnTo>
                  <a:lnTo>
                    <a:pt x="15864" y="15449"/>
                  </a:lnTo>
                  <a:lnTo>
                    <a:pt x="15896" y="15393"/>
                  </a:lnTo>
                  <a:lnTo>
                    <a:pt x="15926" y="15336"/>
                  </a:lnTo>
                  <a:lnTo>
                    <a:pt x="15953" y="15276"/>
                  </a:lnTo>
                  <a:lnTo>
                    <a:pt x="15977" y="15215"/>
                  </a:lnTo>
                  <a:lnTo>
                    <a:pt x="15998" y="15152"/>
                  </a:lnTo>
                  <a:lnTo>
                    <a:pt x="16016" y="15089"/>
                  </a:lnTo>
                  <a:lnTo>
                    <a:pt x="16031" y="15024"/>
                  </a:lnTo>
                  <a:lnTo>
                    <a:pt x="16043" y="14958"/>
                  </a:lnTo>
                  <a:lnTo>
                    <a:pt x="16051" y="14891"/>
                  </a:lnTo>
                  <a:lnTo>
                    <a:pt x="16056" y="14822"/>
                  </a:lnTo>
                  <a:lnTo>
                    <a:pt x="16058" y="14754"/>
                  </a:lnTo>
                  <a:lnTo>
                    <a:pt x="16058" y="2850"/>
                  </a:lnTo>
                  <a:lnTo>
                    <a:pt x="16056" y="2780"/>
                  </a:lnTo>
                  <a:lnTo>
                    <a:pt x="16051" y="2713"/>
                  </a:lnTo>
                  <a:lnTo>
                    <a:pt x="16043" y="2646"/>
                  </a:lnTo>
                  <a:lnTo>
                    <a:pt x="16031" y="2579"/>
                  </a:lnTo>
                  <a:lnTo>
                    <a:pt x="16016" y="2515"/>
                  </a:lnTo>
                  <a:lnTo>
                    <a:pt x="15998" y="2450"/>
                  </a:lnTo>
                  <a:lnTo>
                    <a:pt x="15977" y="2389"/>
                  </a:lnTo>
                  <a:lnTo>
                    <a:pt x="15953" y="2328"/>
                  </a:lnTo>
                  <a:lnTo>
                    <a:pt x="15926" y="2268"/>
                  </a:lnTo>
                  <a:lnTo>
                    <a:pt x="15896" y="2210"/>
                  </a:lnTo>
                  <a:lnTo>
                    <a:pt x="15864" y="2155"/>
                  </a:lnTo>
                  <a:lnTo>
                    <a:pt x="15829" y="2100"/>
                  </a:lnTo>
                  <a:lnTo>
                    <a:pt x="15792" y="2047"/>
                  </a:lnTo>
                  <a:lnTo>
                    <a:pt x="15752" y="1997"/>
                  </a:lnTo>
                  <a:lnTo>
                    <a:pt x="15711" y="1949"/>
                  </a:lnTo>
                  <a:lnTo>
                    <a:pt x="15666" y="1901"/>
                  </a:lnTo>
                  <a:lnTo>
                    <a:pt x="15619" y="1857"/>
                  </a:lnTo>
                  <a:lnTo>
                    <a:pt x="15571" y="1815"/>
                  </a:lnTo>
                  <a:lnTo>
                    <a:pt x="15520" y="1775"/>
                  </a:lnTo>
                  <a:lnTo>
                    <a:pt x="15468" y="1738"/>
                  </a:lnTo>
                  <a:lnTo>
                    <a:pt x="15414" y="1703"/>
                  </a:lnTo>
                  <a:lnTo>
                    <a:pt x="15357" y="1671"/>
                  </a:lnTo>
                  <a:lnTo>
                    <a:pt x="15300" y="1641"/>
                  </a:lnTo>
                  <a:lnTo>
                    <a:pt x="15241" y="1615"/>
                  </a:lnTo>
                  <a:lnTo>
                    <a:pt x="15180" y="1590"/>
                  </a:lnTo>
                  <a:lnTo>
                    <a:pt x="15118" y="1569"/>
                  </a:lnTo>
                  <a:lnTo>
                    <a:pt x="15054" y="1551"/>
                  </a:lnTo>
                  <a:lnTo>
                    <a:pt x="14989" y="1536"/>
                  </a:lnTo>
                  <a:lnTo>
                    <a:pt x="14924" y="1524"/>
                  </a:lnTo>
                  <a:lnTo>
                    <a:pt x="14857" y="1516"/>
                  </a:lnTo>
                  <a:lnTo>
                    <a:pt x="14788" y="1511"/>
                  </a:lnTo>
                  <a:lnTo>
                    <a:pt x="14719" y="15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Rectangle 254"/>
            <p:cNvSpPr>
              <a:spLocks noChangeArrowheads="1"/>
            </p:cNvSpPr>
            <p:nvPr/>
          </p:nvSpPr>
          <p:spPr bwMode="auto">
            <a:xfrm>
              <a:off x="9804401" y="43307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Rectangle 255"/>
            <p:cNvSpPr>
              <a:spLocks noChangeArrowheads="1"/>
            </p:cNvSpPr>
            <p:nvPr/>
          </p:nvSpPr>
          <p:spPr bwMode="auto">
            <a:xfrm>
              <a:off x="9804401" y="443865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Rectangle 256"/>
            <p:cNvSpPr>
              <a:spLocks noChangeArrowheads="1"/>
            </p:cNvSpPr>
            <p:nvPr/>
          </p:nvSpPr>
          <p:spPr bwMode="auto">
            <a:xfrm>
              <a:off x="9804401" y="45466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Rectangle 257"/>
            <p:cNvSpPr>
              <a:spLocks noChangeArrowheads="1"/>
            </p:cNvSpPr>
            <p:nvPr/>
          </p:nvSpPr>
          <p:spPr bwMode="auto">
            <a:xfrm>
              <a:off x="9955213" y="45466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Rectangle 258"/>
            <p:cNvSpPr>
              <a:spLocks noChangeArrowheads="1"/>
            </p:cNvSpPr>
            <p:nvPr/>
          </p:nvSpPr>
          <p:spPr bwMode="auto">
            <a:xfrm>
              <a:off x="9955213" y="443865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Rectangle 259"/>
            <p:cNvSpPr>
              <a:spLocks noChangeArrowheads="1"/>
            </p:cNvSpPr>
            <p:nvPr/>
          </p:nvSpPr>
          <p:spPr bwMode="auto">
            <a:xfrm>
              <a:off x="9955213" y="43307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Rectangle 260"/>
            <p:cNvSpPr>
              <a:spLocks noChangeArrowheads="1"/>
            </p:cNvSpPr>
            <p:nvPr/>
          </p:nvSpPr>
          <p:spPr bwMode="auto">
            <a:xfrm>
              <a:off x="10106026" y="45466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Rectangle 261"/>
            <p:cNvSpPr>
              <a:spLocks noChangeArrowheads="1"/>
            </p:cNvSpPr>
            <p:nvPr/>
          </p:nvSpPr>
          <p:spPr bwMode="auto">
            <a:xfrm>
              <a:off x="10106026" y="443865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Rectangle 262"/>
            <p:cNvSpPr>
              <a:spLocks noChangeArrowheads="1"/>
            </p:cNvSpPr>
            <p:nvPr/>
          </p:nvSpPr>
          <p:spPr bwMode="auto">
            <a:xfrm>
              <a:off x="10106026" y="4330700"/>
              <a:ext cx="85725" cy="650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9" name="Freeform 21"/>
          <p:cNvSpPr>
            <a:spLocks/>
          </p:cNvSpPr>
          <p:nvPr/>
        </p:nvSpPr>
        <p:spPr bwMode="auto">
          <a:xfrm>
            <a:off x="5143061" y="1745853"/>
            <a:ext cx="1995208" cy="3955992"/>
          </a:xfrm>
          <a:custGeom>
            <a:avLst/>
            <a:gdLst>
              <a:gd name="T0" fmla="*/ 1388 w 1389"/>
              <a:gd name="T1" fmla="*/ 2894 h 3052"/>
              <a:gd name="T2" fmla="*/ 1381 w 1389"/>
              <a:gd name="T3" fmla="*/ 2927 h 3052"/>
              <a:gd name="T4" fmla="*/ 1368 w 1389"/>
              <a:gd name="T5" fmla="*/ 2960 h 3052"/>
              <a:gd name="T6" fmla="*/ 1349 w 1389"/>
              <a:gd name="T7" fmla="*/ 2988 h 3052"/>
              <a:gd name="T8" fmla="*/ 1325 w 1389"/>
              <a:gd name="T9" fmla="*/ 3011 h 3052"/>
              <a:gd name="T10" fmla="*/ 1297 w 1389"/>
              <a:gd name="T11" fmla="*/ 3031 h 3052"/>
              <a:gd name="T12" fmla="*/ 1265 w 1389"/>
              <a:gd name="T13" fmla="*/ 3044 h 3052"/>
              <a:gd name="T14" fmla="*/ 1231 w 1389"/>
              <a:gd name="T15" fmla="*/ 3051 h 3052"/>
              <a:gd name="T16" fmla="*/ 177 w 1389"/>
              <a:gd name="T17" fmla="*/ 3052 h 3052"/>
              <a:gd name="T18" fmla="*/ 141 w 1389"/>
              <a:gd name="T19" fmla="*/ 3049 h 3052"/>
              <a:gd name="T20" fmla="*/ 108 w 1389"/>
              <a:gd name="T21" fmla="*/ 3038 h 3052"/>
              <a:gd name="T22" fmla="*/ 78 w 1389"/>
              <a:gd name="T23" fmla="*/ 3022 h 3052"/>
              <a:gd name="T24" fmla="*/ 51 w 1389"/>
              <a:gd name="T25" fmla="*/ 3001 h 3052"/>
              <a:gd name="T26" fmla="*/ 30 w 1389"/>
              <a:gd name="T27" fmla="*/ 2974 h 3052"/>
              <a:gd name="T28" fmla="*/ 14 w 1389"/>
              <a:gd name="T29" fmla="*/ 2944 h 3052"/>
              <a:gd name="T30" fmla="*/ 3 w 1389"/>
              <a:gd name="T31" fmla="*/ 2911 h 3052"/>
              <a:gd name="T32" fmla="*/ 0 w 1389"/>
              <a:gd name="T33" fmla="*/ 2875 h 3052"/>
              <a:gd name="T34" fmla="*/ 1 w 1389"/>
              <a:gd name="T35" fmla="*/ 159 h 3052"/>
              <a:gd name="T36" fmla="*/ 8 w 1389"/>
              <a:gd name="T37" fmla="*/ 124 h 3052"/>
              <a:gd name="T38" fmla="*/ 21 w 1389"/>
              <a:gd name="T39" fmla="*/ 93 h 3052"/>
              <a:gd name="T40" fmla="*/ 41 w 1389"/>
              <a:gd name="T41" fmla="*/ 65 h 3052"/>
              <a:gd name="T42" fmla="*/ 64 w 1389"/>
              <a:gd name="T43" fmla="*/ 41 h 3052"/>
              <a:gd name="T44" fmla="*/ 92 w 1389"/>
              <a:gd name="T45" fmla="*/ 22 h 3052"/>
              <a:gd name="T46" fmla="*/ 124 w 1389"/>
              <a:gd name="T47" fmla="*/ 8 h 3052"/>
              <a:gd name="T48" fmla="*/ 158 w 1389"/>
              <a:gd name="T49" fmla="*/ 1 h 3052"/>
              <a:gd name="T50" fmla="*/ 1212 w 1389"/>
              <a:gd name="T51" fmla="*/ 0 h 3052"/>
              <a:gd name="T52" fmla="*/ 1249 w 1389"/>
              <a:gd name="T53" fmla="*/ 4 h 3052"/>
              <a:gd name="T54" fmla="*/ 1281 w 1389"/>
              <a:gd name="T55" fmla="*/ 14 h 3052"/>
              <a:gd name="T56" fmla="*/ 1311 w 1389"/>
              <a:gd name="T57" fmla="*/ 30 h 3052"/>
              <a:gd name="T58" fmla="*/ 1338 w 1389"/>
              <a:gd name="T59" fmla="*/ 52 h 3052"/>
              <a:gd name="T60" fmla="*/ 1359 w 1389"/>
              <a:gd name="T61" fmla="*/ 78 h 3052"/>
              <a:gd name="T62" fmla="*/ 1375 w 1389"/>
              <a:gd name="T63" fmla="*/ 108 h 3052"/>
              <a:gd name="T64" fmla="*/ 1386 w 1389"/>
              <a:gd name="T65" fmla="*/ 142 h 3052"/>
              <a:gd name="T66" fmla="*/ 1389 w 1389"/>
              <a:gd name="T67" fmla="*/ 177 h 3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9" h="3052">
                <a:moveTo>
                  <a:pt x="1389" y="2875"/>
                </a:moveTo>
                <a:lnTo>
                  <a:pt x="1388" y="2894"/>
                </a:lnTo>
                <a:lnTo>
                  <a:pt x="1386" y="2911"/>
                </a:lnTo>
                <a:lnTo>
                  <a:pt x="1381" y="2927"/>
                </a:lnTo>
                <a:lnTo>
                  <a:pt x="1375" y="2944"/>
                </a:lnTo>
                <a:lnTo>
                  <a:pt x="1368" y="2960"/>
                </a:lnTo>
                <a:lnTo>
                  <a:pt x="1359" y="2974"/>
                </a:lnTo>
                <a:lnTo>
                  <a:pt x="1349" y="2988"/>
                </a:lnTo>
                <a:lnTo>
                  <a:pt x="1338" y="3001"/>
                </a:lnTo>
                <a:lnTo>
                  <a:pt x="1325" y="3011"/>
                </a:lnTo>
                <a:lnTo>
                  <a:pt x="1311" y="3022"/>
                </a:lnTo>
                <a:lnTo>
                  <a:pt x="1297" y="3031"/>
                </a:lnTo>
                <a:lnTo>
                  <a:pt x="1281" y="3038"/>
                </a:lnTo>
                <a:lnTo>
                  <a:pt x="1265" y="3044"/>
                </a:lnTo>
                <a:lnTo>
                  <a:pt x="1249" y="3049"/>
                </a:lnTo>
                <a:lnTo>
                  <a:pt x="1231" y="3051"/>
                </a:lnTo>
                <a:lnTo>
                  <a:pt x="1212" y="3052"/>
                </a:lnTo>
                <a:lnTo>
                  <a:pt x="177" y="3052"/>
                </a:lnTo>
                <a:lnTo>
                  <a:pt x="158" y="3051"/>
                </a:lnTo>
                <a:lnTo>
                  <a:pt x="141" y="3049"/>
                </a:lnTo>
                <a:lnTo>
                  <a:pt x="124" y="3044"/>
                </a:lnTo>
                <a:lnTo>
                  <a:pt x="108" y="3038"/>
                </a:lnTo>
                <a:lnTo>
                  <a:pt x="92" y="3031"/>
                </a:lnTo>
                <a:lnTo>
                  <a:pt x="78" y="3022"/>
                </a:lnTo>
                <a:lnTo>
                  <a:pt x="64" y="3011"/>
                </a:lnTo>
                <a:lnTo>
                  <a:pt x="51" y="3001"/>
                </a:lnTo>
                <a:lnTo>
                  <a:pt x="41" y="2988"/>
                </a:lnTo>
                <a:lnTo>
                  <a:pt x="30" y="2974"/>
                </a:lnTo>
                <a:lnTo>
                  <a:pt x="21" y="2960"/>
                </a:lnTo>
                <a:lnTo>
                  <a:pt x="14" y="2944"/>
                </a:lnTo>
                <a:lnTo>
                  <a:pt x="8" y="2927"/>
                </a:lnTo>
                <a:lnTo>
                  <a:pt x="3" y="2911"/>
                </a:lnTo>
                <a:lnTo>
                  <a:pt x="1" y="2894"/>
                </a:lnTo>
                <a:lnTo>
                  <a:pt x="0" y="2875"/>
                </a:lnTo>
                <a:lnTo>
                  <a:pt x="0" y="177"/>
                </a:lnTo>
                <a:lnTo>
                  <a:pt x="1" y="159"/>
                </a:lnTo>
                <a:lnTo>
                  <a:pt x="3" y="142"/>
                </a:lnTo>
                <a:lnTo>
                  <a:pt x="8" y="124"/>
                </a:lnTo>
                <a:lnTo>
                  <a:pt x="14" y="108"/>
                </a:lnTo>
                <a:lnTo>
                  <a:pt x="21" y="93"/>
                </a:lnTo>
                <a:lnTo>
                  <a:pt x="30" y="78"/>
                </a:lnTo>
                <a:lnTo>
                  <a:pt x="41" y="65"/>
                </a:lnTo>
                <a:lnTo>
                  <a:pt x="51" y="52"/>
                </a:lnTo>
                <a:lnTo>
                  <a:pt x="64" y="41"/>
                </a:lnTo>
                <a:lnTo>
                  <a:pt x="78" y="30"/>
                </a:lnTo>
                <a:lnTo>
                  <a:pt x="92" y="22"/>
                </a:lnTo>
                <a:lnTo>
                  <a:pt x="108" y="14"/>
                </a:lnTo>
                <a:lnTo>
                  <a:pt x="124" y="8"/>
                </a:lnTo>
                <a:lnTo>
                  <a:pt x="141" y="4"/>
                </a:lnTo>
                <a:lnTo>
                  <a:pt x="158" y="1"/>
                </a:lnTo>
                <a:lnTo>
                  <a:pt x="177" y="0"/>
                </a:lnTo>
                <a:lnTo>
                  <a:pt x="1212" y="0"/>
                </a:lnTo>
                <a:lnTo>
                  <a:pt x="1231" y="1"/>
                </a:lnTo>
                <a:lnTo>
                  <a:pt x="1249" y="4"/>
                </a:lnTo>
                <a:lnTo>
                  <a:pt x="1265" y="8"/>
                </a:lnTo>
                <a:lnTo>
                  <a:pt x="1281" y="14"/>
                </a:lnTo>
                <a:lnTo>
                  <a:pt x="1297" y="22"/>
                </a:lnTo>
                <a:lnTo>
                  <a:pt x="1311" y="30"/>
                </a:lnTo>
                <a:lnTo>
                  <a:pt x="1325" y="41"/>
                </a:lnTo>
                <a:lnTo>
                  <a:pt x="1338" y="52"/>
                </a:lnTo>
                <a:lnTo>
                  <a:pt x="1349" y="65"/>
                </a:lnTo>
                <a:lnTo>
                  <a:pt x="1359" y="78"/>
                </a:lnTo>
                <a:lnTo>
                  <a:pt x="1368" y="93"/>
                </a:lnTo>
                <a:lnTo>
                  <a:pt x="1375" y="108"/>
                </a:lnTo>
                <a:lnTo>
                  <a:pt x="1381" y="124"/>
                </a:lnTo>
                <a:lnTo>
                  <a:pt x="1386" y="142"/>
                </a:lnTo>
                <a:lnTo>
                  <a:pt x="1388" y="159"/>
                </a:lnTo>
                <a:lnTo>
                  <a:pt x="1389" y="177"/>
                </a:lnTo>
                <a:lnTo>
                  <a:pt x="1389" y="2875"/>
                </a:lnTo>
                <a:close/>
              </a:path>
            </a:pathLst>
          </a:custGeom>
          <a:solidFill>
            <a:srgbClr val="394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0" name="Rectangle 23"/>
          <p:cNvSpPr>
            <a:spLocks noChangeArrowheads="1"/>
          </p:cNvSpPr>
          <p:nvPr/>
        </p:nvSpPr>
        <p:spPr bwMode="auto">
          <a:xfrm>
            <a:off x="5229062" y="2251041"/>
            <a:ext cx="1814610" cy="2821268"/>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id-ID"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Freeform 28"/>
          <p:cNvSpPr>
            <a:spLocks noEditPoints="1"/>
          </p:cNvSpPr>
          <p:nvPr/>
        </p:nvSpPr>
        <p:spPr bwMode="auto">
          <a:xfrm>
            <a:off x="5616065" y="1745853"/>
            <a:ext cx="1522209" cy="3419716"/>
          </a:xfrm>
          <a:custGeom>
            <a:avLst/>
            <a:gdLst>
              <a:gd name="T0" fmla="*/ 1060 w 1060"/>
              <a:gd name="T1" fmla="*/ 2640 h 2640"/>
              <a:gd name="T2" fmla="*/ 997 w 1060"/>
              <a:gd name="T3" fmla="*/ 2484 h 2640"/>
              <a:gd name="T4" fmla="*/ 997 w 1060"/>
              <a:gd name="T5" fmla="*/ 389 h 2640"/>
              <a:gd name="T6" fmla="*/ 156 w 1060"/>
              <a:gd name="T7" fmla="*/ 389 h 2640"/>
              <a:gd name="T8" fmla="*/ 0 w 1060"/>
              <a:gd name="T9" fmla="*/ 0 h 2640"/>
              <a:gd name="T10" fmla="*/ 883 w 1060"/>
              <a:gd name="T11" fmla="*/ 0 h 2640"/>
              <a:gd name="T12" fmla="*/ 902 w 1060"/>
              <a:gd name="T13" fmla="*/ 1 h 2640"/>
              <a:gd name="T14" fmla="*/ 920 w 1060"/>
              <a:gd name="T15" fmla="*/ 4 h 2640"/>
              <a:gd name="T16" fmla="*/ 936 w 1060"/>
              <a:gd name="T17" fmla="*/ 8 h 2640"/>
              <a:gd name="T18" fmla="*/ 952 w 1060"/>
              <a:gd name="T19" fmla="*/ 14 h 2640"/>
              <a:gd name="T20" fmla="*/ 968 w 1060"/>
              <a:gd name="T21" fmla="*/ 22 h 2640"/>
              <a:gd name="T22" fmla="*/ 982 w 1060"/>
              <a:gd name="T23" fmla="*/ 30 h 2640"/>
              <a:gd name="T24" fmla="*/ 996 w 1060"/>
              <a:gd name="T25" fmla="*/ 41 h 2640"/>
              <a:gd name="T26" fmla="*/ 1009 w 1060"/>
              <a:gd name="T27" fmla="*/ 52 h 2640"/>
              <a:gd name="T28" fmla="*/ 1020 w 1060"/>
              <a:gd name="T29" fmla="*/ 65 h 2640"/>
              <a:gd name="T30" fmla="*/ 1030 w 1060"/>
              <a:gd name="T31" fmla="*/ 78 h 2640"/>
              <a:gd name="T32" fmla="*/ 1039 w 1060"/>
              <a:gd name="T33" fmla="*/ 93 h 2640"/>
              <a:gd name="T34" fmla="*/ 1046 w 1060"/>
              <a:gd name="T35" fmla="*/ 108 h 2640"/>
              <a:gd name="T36" fmla="*/ 1052 w 1060"/>
              <a:gd name="T37" fmla="*/ 124 h 2640"/>
              <a:gd name="T38" fmla="*/ 1057 w 1060"/>
              <a:gd name="T39" fmla="*/ 142 h 2640"/>
              <a:gd name="T40" fmla="*/ 1059 w 1060"/>
              <a:gd name="T41" fmla="*/ 159 h 2640"/>
              <a:gd name="T42" fmla="*/ 1060 w 1060"/>
              <a:gd name="T43" fmla="*/ 177 h 2640"/>
              <a:gd name="T44" fmla="*/ 1060 w 1060"/>
              <a:gd name="T45" fmla="*/ 2640 h 2640"/>
              <a:gd name="T46" fmla="*/ 188 w 1060"/>
              <a:gd name="T47" fmla="*/ 190 h 2640"/>
              <a:gd name="T48" fmla="*/ 180 w 1060"/>
              <a:gd name="T49" fmla="*/ 190 h 2640"/>
              <a:gd name="T50" fmla="*/ 173 w 1060"/>
              <a:gd name="T51" fmla="*/ 192 h 2640"/>
              <a:gd name="T52" fmla="*/ 167 w 1060"/>
              <a:gd name="T53" fmla="*/ 195 h 2640"/>
              <a:gd name="T54" fmla="*/ 162 w 1060"/>
              <a:gd name="T55" fmla="*/ 200 h 2640"/>
              <a:gd name="T56" fmla="*/ 157 w 1060"/>
              <a:gd name="T57" fmla="*/ 206 h 2640"/>
              <a:gd name="T58" fmla="*/ 153 w 1060"/>
              <a:gd name="T59" fmla="*/ 212 h 2640"/>
              <a:gd name="T60" fmla="*/ 151 w 1060"/>
              <a:gd name="T61" fmla="*/ 219 h 2640"/>
              <a:gd name="T62" fmla="*/ 151 w 1060"/>
              <a:gd name="T63" fmla="*/ 227 h 2640"/>
              <a:gd name="T64" fmla="*/ 151 w 1060"/>
              <a:gd name="T65" fmla="*/ 234 h 2640"/>
              <a:gd name="T66" fmla="*/ 153 w 1060"/>
              <a:gd name="T67" fmla="*/ 241 h 2640"/>
              <a:gd name="T68" fmla="*/ 157 w 1060"/>
              <a:gd name="T69" fmla="*/ 247 h 2640"/>
              <a:gd name="T70" fmla="*/ 162 w 1060"/>
              <a:gd name="T71" fmla="*/ 252 h 2640"/>
              <a:gd name="T72" fmla="*/ 167 w 1060"/>
              <a:gd name="T73" fmla="*/ 257 h 2640"/>
              <a:gd name="T74" fmla="*/ 173 w 1060"/>
              <a:gd name="T75" fmla="*/ 261 h 2640"/>
              <a:gd name="T76" fmla="*/ 180 w 1060"/>
              <a:gd name="T77" fmla="*/ 263 h 2640"/>
              <a:gd name="T78" fmla="*/ 188 w 1060"/>
              <a:gd name="T79" fmla="*/ 264 h 2640"/>
              <a:gd name="T80" fmla="*/ 543 w 1060"/>
              <a:gd name="T81" fmla="*/ 264 h 2640"/>
              <a:gd name="T82" fmla="*/ 551 w 1060"/>
              <a:gd name="T83" fmla="*/ 263 h 2640"/>
              <a:gd name="T84" fmla="*/ 558 w 1060"/>
              <a:gd name="T85" fmla="*/ 261 h 2640"/>
              <a:gd name="T86" fmla="*/ 564 w 1060"/>
              <a:gd name="T87" fmla="*/ 257 h 2640"/>
              <a:gd name="T88" fmla="*/ 570 w 1060"/>
              <a:gd name="T89" fmla="*/ 252 h 2640"/>
              <a:gd name="T90" fmla="*/ 574 w 1060"/>
              <a:gd name="T91" fmla="*/ 247 h 2640"/>
              <a:gd name="T92" fmla="*/ 578 w 1060"/>
              <a:gd name="T93" fmla="*/ 241 h 2640"/>
              <a:gd name="T94" fmla="*/ 580 w 1060"/>
              <a:gd name="T95" fmla="*/ 234 h 2640"/>
              <a:gd name="T96" fmla="*/ 580 w 1060"/>
              <a:gd name="T97" fmla="*/ 227 h 2640"/>
              <a:gd name="T98" fmla="*/ 580 w 1060"/>
              <a:gd name="T99" fmla="*/ 219 h 2640"/>
              <a:gd name="T100" fmla="*/ 578 w 1060"/>
              <a:gd name="T101" fmla="*/ 212 h 2640"/>
              <a:gd name="T102" fmla="*/ 574 w 1060"/>
              <a:gd name="T103" fmla="*/ 206 h 2640"/>
              <a:gd name="T104" fmla="*/ 570 w 1060"/>
              <a:gd name="T105" fmla="*/ 200 h 2640"/>
              <a:gd name="T106" fmla="*/ 564 w 1060"/>
              <a:gd name="T107" fmla="*/ 195 h 2640"/>
              <a:gd name="T108" fmla="*/ 558 w 1060"/>
              <a:gd name="T109" fmla="*/ 192 h 2640"/>
              <a:gd name="T110" fmla="*/ 551 w 1060"/>
              <a:gd name="T111" fmla="*/ 190 h 2640"/>
              <a:gd name="T112" fmla="*/ 543 w 1060"/>
              <a:gd name="T113" fmla="*/ 190 h 2640"/>
              <a:gd name="T114" fmla="*/ 188 w 1060"/>
              <a:gd name="T115" fmla="*/ 190 h 2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0" h="2640">
                <a:moveTo>
                  <a:pt x="1060" y="2640"/>
                </a:moveTo>
                <a:lnTo>
                  <a:pt x="997" y="2484"/>
                </a:lnTo>
                <a:lnTo>
                  <a:pt x="997" y="389"/>
                </a:lnTo>
                <a:lnTo>
                  <a:pt x="156" y="389"/>
                </a:lnTo>
                <a:lnTo>
                  <a:pt x="0" y="0"/>
                </a:lnTo>
                <a:lnTo>
                  <a:pt x="883" y="0"/>
                </a:lnTo>
                <a:lnTo>
                  <a:pt x="902" y="1"/>
                </a:lnTo>
                <a:lnTo>
                  <a:pt x="920" y="4"/>
                </a:lnTo>
                <a:lnTo>
                  <a:pt x="936" y="8"/>
                </a:lnTo>
                <a:lnTo>
                  <a:pt x="952" y="14"/>
                </a:lnTo>
                <a:lnTo>
                  <a:pt x="968" y="22"/>
                </a:lnTo>
                <a:lnTo>
                  <a:pt x="982" y="30"/>
                </a:lnTo>
                <a:lnTo>
                  <a:pt x="996" y="41"/>
                </a:lnTo>
                <a:lnTo>
                  <a:pt x="1009" y="52"/>
                </a:lnTo>
                <a:lnTo>
                  <a:pt x="1020" y="65"/>
                </a:lnTo>
                <a:lnTo>
                  <a:pt x="1030" y="78"/>
                </a:lnTo>
                <a:lnTo>
                  <a:pt x="1039" y="93"/>
                </a:lnTo>
                <a:lnTo>
                  <a:pt x="1046" y="108"/>
                </a:lnTo>
                <a:lnTo>
                  <a:pt x="1052" y="124"/>
                </a:lnTo>
                <a:lnTo>
                  <a:pt x="1057" y="142"/>
                </a:lnTo>
                <a:lnTo>
                  <a:pt x="1059" y="159"/>
                </a:lnTo>
                <a:lnTo>
                  <a:pt x="1060" y="177"/>
                </a:lnTo>
                <a:lnTo>
                  <a:pt x="1060" y="2640"/>
                </a:lnTo>
                <a:close/>
                <a:moveTo>
                  <a:pt x="188" y="190"/>
                </a:moveTo>
                <a:lnTo>
                  <a:pt x="180" y="190"/>
                </a:lnTo>
                <a:lnTo>
                  <a:pt x="173" y="192"/>
                </a:lnTo>
                <a:lnTo>
                  <a:pt x="167" y="195"/>
                </a:lnTo>
                <a:lnTo>
                  <a:pt x="162" y="200"/>
                </a:lnTo>
                <a:lnTo>
                  <a:pt x="157" y="206"/>
                </a:lnTo>
                <a:lnTo>
                  <a:pt x="153" y="212"/>
                </a:lnTo>
                <a:lnTo>
                  <a:pt x="151" y="219"/>
                </a:lnTo>
                <a:lnTo>
                  <a:pt x="151" y="227"/>
                </a:lnTo>
                <a:lnTo>
                  <a:pt x="151" y="234"/>
                </a:lnTo>
                <a:lnTo>
                  <a:pt x="153" y="241"/>
                </a:lnTo>
                <a:lnTo>
                  <a:pt x="157" y="247"/>
                </a:lnTo>
                <a:lnTo>
                  <a:pt x="162" y="252"/>
                </a:lnTo>
                <a:lnTo>
                  <a:pt x="167" y="257"/>
                </a:lnTo>
                <a:lnTo>
                  <a:pt x="173" y="261"/>
                </a:lnTo>
                <a:lnTo>
                  <a:pt x="180" y="263"/>
                </a:lnTo>
                <a:lnTo>
                  <a:pt x="188" y="264"/>
                </a:lnTo>
                <a:lnTo>
                  <a:pt x="543" y="264"/>
                </a:lnTo>
                <a:lnTo>
                  <a:pt x="551" y="263"/>
                </a:lnTo>
                <a:lnTo>
                  <a:pt x="558" y="261"/>
                </a:lnTo>
                <a:lnTo>
                  <a:pt x="564" y="257"/>
                </a:lnTo>
                <a:lnTo>
                  <a:pt x="570" y="252"/>
                </a:lnTo>
                <a:lnTo>
                  <a:pt x="574" y="247"/>
                </a:lnTo>
                <a:lnTo>
                  <a:pt x="578" y="241"/>
                </a:lnTo>
                <a:lnTo>
                  <a:pt x="580" y="234"/>
                </a:lnTo>
                <a:lnTo>
                  <a:pt x="580" y="227"/>
                </a:lnTo>
                <a:lnTo>
                  <a:pt x="580" y="219"/>
                </a:lnTo>
                <a:lnTo>
                  <a:pt x="578" y="212"/>
                </a:lnTo>
                <a:lnTo>
                  <a:pt x="574" y="206"/>
                </a:lnTo>
                <a:lnTo>
                  <a:pt x="570" y="200"/>
                </a:lnTo>
                <a:lnTo>
                  <a:pt x="564" y="195"/>
                </a:lnTo>
                <a:lnTo>
                  <a:pt x="558" y="192"/>
                </a:lnTo>
                <a:lnTo>
                  <a:pt x="551" y="190"/>
                </a:lnTo>
                <a:lnTo>
                  <a:pt x="543" y="190"/>
                </a:lnTo>
                <a:lnTo>
                  <a:pt x="188" y="190"/>
                </a:lnTo>
                <a:close/>
              </a:path>
            </a:pathLst>
          </a:custGeom>
          <a:solidFill>
            <a:srgbClr val="4551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Freeform 30"/>
          <p:cNvSpPr>
            <a:spLocks/>
          </p:cNvSpPr>
          <p:nvPr/>
        </p:nvSpPr>
        <p:spPr bwMode="auto">
          <a:xfrm>
            <a:off x="5831064" y="1994560"/>
            <a:ext cx="619203" cy="93265"/>
          </a:xfrm>
          <a:custGeom>
            <a:avLst/>
            <a:gdLst>
              <a:gd name="T0" fmla="*/ 392 w 429"/>
              <a:gd name="T1" fmla="*/ 74 h 74"/>
              <a:gd name="T2" fmla="*/ 37 w 429"/>
              <a:gd name="T3" fmla="*/ 74 h 74"/>
              <a:gd name="T4" fmla="*/ 29 w 429"/>
              <a:gd name="T5" fmla="*/ 73 h 74"/>
              <a:gd name="T6" fmla="*/ 22 w 429"/>
              <a:gd name="T7" fmla="*/ 71 h 74"/>
              <a:gd name="T8" fmla="*/ 16 w 429"/>
              <a:gd name="T9" fmla="*/ 67 h 74"/>
              <a:gd name="T10" fmla="*/ 11 w 429"/>
              <a:gd name="T11" fmla="*/ 62 h 74"/>
              <a:gd name="T12" fmla="*/ 6 w 429"/>
              <a:gd name="T13" fmla="*/ 57 h 74"/>
              <a:gd name="T14" fmla="*/ 2 w 429"/>
              <a:gd name="T15" fmla="*/ 51 h 74"/>
              <a:gd name="T16" fmla="*/ 0 w 429"/>
              <a:gd name="T17" fmla="*/ 44 h 74"/>
              <a:gd name="T18" fmla="*/ 0 w 429"/>
              <a:gd name="T19" fmla="*/ 37 h 74"/>
              <a:gd name="T20" fmla="*/ 0 w 429"/>
              <a:gd name="T21" fmla="*/ 29 h 74"/>
              <a:gd name="T22" fmla="*/ 2 w 429"/>
              <a:gd name="T23" fmla="*/ 22 h 74"/>
              <a:gd name="T24" fmla="*/ 6 w 429"/>
              <a:gd name="T25" fmla="*/ 16 h 74"/>
              <a:gd name="T26" fmla="*/ 11 w 429"/>
              <a:gd name="T27" fmla="*/ 10 h 74"/>
              <a:gd name="T28" fmla="*/ 16 w 429"/>
              <a:gd name="T29" fmla="*/ 5 h 74"/>
              <a:gd name="T30" fmla="*/ 22 w 429"/>
              <a:gd name="T31" fmla="*/ 2 h 74"/>
              <a:gd name="T32" fmla="*/ 29 w 429"/>
              <a:gd name="T33" fmla="*/ 0 h 74"/>
              <a:gd name="T34" fmla="*/ 37 w 429"/>
              <a:gd name="T35" fmla="*/ 0 h 74"/>
              <a:gd name="T36" fmla="*/ 392 w 429"/>
              <a:gd name="T37" fmla="*/ 0 h 74"/>
              <a:gd name="T38" fmla="*/ 400 w 429"/>
              <a:gd name="T39" fmla="*/ 0 h 74"/>
              <a:gd name="T40" fmla="*/ 407 w 429"/>
              <a:gd name="T41" fmla="*/ 2 h 74"/>
              <a:gd name="T42" fmla="*/ 413 w 429"/>
              <a:gd name="T43" fmla="*/ 5 h 74"/>
              <a:gd name="T44" fmla="*/ 419 w 429"/>
              <a:gd name="T45" fmla="*/ 10 h 74"/>
              <a:gd name="T46" fmla="*/ 423 w 429"/>
              <a:gd name="T47" fmla="*/ 16 h 74"/>
              <a:gd name="T48" fmla="*/ 427 w 429"/>
              <a:gd name="T49" fmla="*/ 22 h 74"/>
              <a:gd name="T50" fmla="*/ 429 w 429"/>
              <a:gd name="T51" fmla="*/ 29 h 74"/>
              <a:gd name="T52" fmla="*/ 429 w 429"/>
              <a:gd name="T53" fmla="*/ 37 h 74"/>
              <a:gd name="T54" fmla="*/ 429 w 429"/>
              <a:gd name="T55" fmla="*/ 44 h 74"/>
              <a:gd name="T56" fmla="*/ 427 w 429"/>
              <a:gd name="T57" fmla="*/ 51 h 74"/>
              <a:gd name="T58" fmla="*/ 423 w 429"/>
              <a:gd name="T59" fmla="*/ 57 h 74"/>
              <a:gd name="T60" fmla="*/ 419 w 429"/>
              <a:gd name="T61" fmla="*/ 62 h 74"/>
              <a:gd name="T62" fmla="*/ 413 w 429"/>
              <a:gd name="T63" fmla="*/ 67 h 74"/>
              <a:gd name="T64" fmla="*/ 407 w 429"/>
              <a:gd name="T65" fmla="*/ 71 h 74"/>
              <a:gd name="T66" fmla="*/ 400 w 429"/>
              <a:gd name="T67" fmla="*/ 73 h 74"/>
              <a:gd name="T68" fmla="*/ 392 w 429"/>
              <a:gd name="T6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74">
                <a:moveTo>
                  <a:pt x="392" y="74"/>
                </a:moveTo>
                <a:lnTo>
                  <a:pt x="37" y="74"/>
                </a:lnTo>
                <a:lnTo>
                  <a:pt x="29" y="73"/>
                </a:lnTo>
                <a:lnTo>
                  <a:pt x="22" y="71"/>
                </a:lnTo>
                <a:lnTo>
                  <a:pt x="16" y="67"/>
                </a:lnTo>
                <a:lnTo>
                  <a:pt x="11" y="62"/>
                </a:lnTo>
                <a:lnTo>
                  <a:pt x="6" y="57"/>
                </a:lnTo>
                <a:lnTo>
                  <a:pt x="2" y="51"/>
                </a:lnTo>
                <a:lnTo>
                  <a:pt x="0" y="44"/>
                </a:lnTo>
                <a:lnTo>
                  <a:pt x="0" y="37"/>
                </a:lnTo>
                <a:lnTo>
                  <a:pt x="0" y="29"/>
                </a:lnTo>
                <a:lnTo>
                  <a:pt x="2" y="22"/>
                </a:lnTo>
                <a:lnTo>
                  <a:pt x="6" y="16"/>
                </a:lnTo>
                <a:lnTo>
                  <a:pt x="11" y="10"/>
                </a:lnTo>
                <a:lnTo>
                  <a:pt x="16" y="5"/>
                </a:lnTo>
                <a:lnTo>
                  <a:pt x="22" y="2"/>
                </a:lnTo>
                <a:lnTo>
                  <a:pt x="29" y="0"/>
                </a:lnTo>
                <a:lnTo>
                  <a:pt x="37" y="0"/>
                </a:lnTo>
                <a:lnTo>
                  <a:pt x="392" y="0"/>
                </a:lnTo>
                <a:lnTo>
                  <a:pt x="400" y="0"/>
                </a:lnTo>
                <a:lnTo>
                  <a:pt x="407" y="2"/>
                </a:lnTo>
                <a:lnTo>
                  <a:pt x="413" y="5"/>
                </a:lnTo>
                <a:lnTo>
                  <a:pt x="419" y="10"/>
                </a:lnTo>
                <a:lnTo>
                  <a:pt x="423" y="16"/>
                </a:lnTo>
                <a:lnTo>
                  <a:pt x="427" y="22"/>
                </a:lnTo>
                <a:lnTo>
                  <a:pt x="429" y="29"/>
                </a:lnTo>
                <a:lnTo>
                  <a:pt x="429" y="37"/>
                </a:lnTo>
                <a:lnTo>
                  <a:pt x="429" y="44"/>
                </a:lnTo>
                <a:lnTo>
                  <a:pt x="427" y="51"/>
                </a:lnTo>
                <a:lnTo>
                  <a:pt x="423" y="57"/>
                </a:lnTo>
                <a:lnTo>
                  <a:pt x="419" y="62"/>
                </a:lnTo>
                <a:lnTo>
                  <a:pt x="413" y="67"/>
                </a:lnTo>
                <a:lnTo>
                  <a:pt x="407" y="71"/>
                </a:lnTo>
                <a:lnTo>
                  <a:pt x="400" y="73"/>
                </a:lnTo>
                <a:lnTo>
                  <a:pt x="392" y="74"/>
                </a:lnTo>
                <a:close/>
              </a:path>
            </a:pathLst>
          </a:custGeom>
          <a:solidFill>
            <a:srgbClr val="3943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Freeform 22"/>
          <p:cNvSpPr>
            <a:spLocks/>
          </p:cNvSpPr>
          <p:nvPr/>
        </p:nvSpPr>
        <p:spPr bwMode="auto">
          <a:xfrm>
            <a:off x="5992581" y="5266609"/>
            <a:ext cx="287569" cy="287569"/>
          </a:xfrm>
          <a:custGeom>
            <a:avLst/>
            <a:gdLst>
              <a:gd name="T0" fmla="*/ 222 w 222"/>
              <a:gd name="T1" fmla="*/ 122 h 223"/>
              <a:gd name="T2" fmla="*/ 217 w 222"/>
              <a:gd name="T3" fmla="*/ 145 h 223"/>
              <a:gd name="T4" fmla="*/ 209 w 222"/>
              <a:gd name="T5" fmla="*/ 164 h 223"/>
              <a:gd name="T6" fmla="*/ 197 w 222"/>
              <a:gd name="T7" fmla="*/ 183 h 223"/>
              <a:gd name="T8" fmla="*/ 182 w 222"/>
              <a:gd name="T9" fmla="*/ 198 h 223"/>
              <a:gd name="T10" fmla="*/ 163 w 222"/>
              <a:gd name="T11" fmla="*/ 210 h 223"/>
              <a:gd name="T12" fmla="*/ 144 w 222"/>
              <a:gd name="T13" fmla="*/ 218 h 223"/>
              <a:gd name="T14" fmla="*/ 122 w 222"/>
              <a:gd name="T15" fmla="*/ 223 h 223"/>
              <a:gd name="T16" fmla="*/ 100 w 222"/>
              <a:gd name="T17" fmla="*/ 223 h 223"/>
              <a:gd name="T18" fmla="*/ 77 w 222"/>
              <a:gd name="T19" fmla="*/ 218 h 223"/>
              <a:gd name="T20" fmla="*/ 58 w 222"/>
              <a:gd name="T21" fmla="*/ 210 h 223"/>
              <a:gd name="T22" fmla="*/ 39 w 222"/>
              <a:gd name="T23" fmla="*/ 198 h 223"/>
              <a:gd name="T24" fmla="*/ 24 w 222"/>
              <a:gd name="T25" fmla="*/ 183 h 223"/>
              <a:gd name="T26" fmla="*/ 12 w 222"/>
              <a:gd name="T27" fmla="*/ 164 h 223"/>
              <a:gd name="T28" fmla="*/ 4 w 222"/>
              <a:gd name="T29" fmla="*/ 145 h 223"/>
              <a:gd name="T30" fmla="*/ 0 w 222"/>
              <a:gd name="T31" fmla="*/ 122 h 223"/>
              <a:gd name="T32" fmla="*/ 0 w 222"/>
              <a:gd name="T33" fmla="*/ 100 h 223"/>
              <a:gd name="T34" fmla="*/ 4 w 222"/>
              <a:gd name="T35" fmla="*/ 78 h 223"/>
              <a:gd name="T36" fmla="*/ 12 w 222"/>
              <a:gd name="T37" fmla="*/ 58 h 223"/>
              <a:gd name="T38" fmla="*/ 24 w 222"/>
              <a:gd name="T39" fmla="*/ 40 h 223"/>
              <a:gd name="T40" fmla="*/ 39 w 222"/>
              <a:gd name="T41" fmla="*/ 25 h 223"/>
              <a:gd name="T42" fmla="*/ 58 w 222"/>
              <a:gd name="T43" fmla="*/ 13 h 223"/>
              <a:gd name="T44" fmla="*/ 77 w 222"/>
              <a:gd name="T45" fmla="*/ 5 h 223"/>
              <a:gd name="T46" fmla="*/ 100 w 222"/>
              <a:gd name="T47" fmla="*/ 0 h 223"/>
              <a:gd name="T48" fmla="*/ 122 w 222"/>
              <a:gd name="T49" fmla="*/ 0 h 223"/>
              <a:gd name="T50" fmla="*/ 144 w 222"/>
              <a:gd name="T51" fmla="*/ 5 h 223"/>
              <a:gd name="T52" fmla="*/ 163 w 222"/>
              <a:gd name="T53" fmla="*/ 13 h 223"/>
              <a:gd name="T54" fmla="*/ 182 w 222"/>
              <a:gd name="T55" fmla="*/ 25 h 223"/>
              <a:gd name="T56" fmla="*/ 197 w 222"/>
              <a:gd name="T57" fmla="*/ 40 h 223"/>
              <a:gd name="T58" fmla="*/ 209 w 222"/>
              <a:gd name="T59" fmla="*/ 58 h 223"/>
              <a:gd name="T60" fmla="*/ 217 w 222"/>
              <a:gd name="T61" fmla="*/ 78 h 223"/>
              <a:gd name="T62" fmla="*/ 222 w 222"/>
              <a:gd name="T63" fmla="*/ 10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2" h="223">
                <a:moveTo>
                  <a:pt x="222" y="111"/>
                </a:moveTo>
                <a:lnTo>
                  <a:pt x="222" y="122"/>
                </a:lnTo>
                <a:lnTo>
                  <a:pt x="219" y="134"/>
                </a:lnTo>
                <a:lnTo>
                  <a:pt x="217" y="145"/>
                </a:lnTo>
                <a:lnTo>
                  <a:pt x="213" y="155"/>
                </a:lnTo>
                <a:lnTo>
                  <a:pt x="209" y="164"/>
                </a:lnTo>
                <a:lnTo>
                  <a:pt x="203" y="174"/>
                </a:lnTo>
                <a:lnTo>
                  <a:pt x="197" y="183"/>
                </a:lnTo>
                <a:lnTo>
                  <a:pt x="189" y="190"/>
                </a:lnTo>
                <a:lnTo>
                  <a:pt x="182" y="198"/>
                </a:lnTo>
                <a:lnTo>
                  <a:pt x="173" y="204"/>
                </a:lnTo>
                <a:lnTo>
                  <a:pt x="163" y="210"/>
                </a:lnTo>
                <a:lnTo>
                  <a:pt x="154" y="214"/>
                </a:lnTo>
                <a:lnTo>
                  <a:pt x="144" y="218"/>
                </a:lnTo>
                <a:lnTo>
                  <a:pt x="133" y="220"/>
                </a:lnTo>
                <a:lnTo>
                  <a:pt x="122" y="223"/>
                </a:lnTo>
                <a:lnTo>
                  <a:pt x="111" y="223"/>
                </a:lnTo>
                <a:lnTo>
                  <a:pt x="100" y="223"/>
                </a:lnTo>
                <a:lnTo>
                  <a:pt x="88" y="220"/>
                </a:lnTo>
                <a:lnTo>
                  <a:pt x="77" y="218"/>
                </a:lnTo>
                <a:lnTo>
                  <a:pt x="67" y="214"/>
                </a:lnTo>
                <a:lnTo>
                  <a:pt x="58" y="210"/>
                </a:lnTo>
                <a:lnTo>
                  <a:pt x="48" y="204"/>
                </a:lnTo>
                <a:lnTo>
                  <a:pt x="39" y="198"/>
                </a:lnTo>
                <a:lnTo>
                  <a:pt x="32" y="190"/>
                </a:lnTo>
                <a:lnTo>
                  <a:pt x="24" y="183"/>
                </a:lnTo>
                <a:lnTo>
                  <a:pt x="18" y="174"/>
                </a:lnTo>
                <a:lnTo>
                  <a:pt x="12" y="164"/>
                </a:lnTo>
                <a:lnTo>
                  <a:pt x="8" y="155"/>
                </a:lnTo>
                <a:lnTo>
                  <a:pt x="4" y="145"/>
                </a:lnTo>
                <a:lnTo>
                  <a:pt x="2" y="134"/>
                </a:lnTo>
                <a:lnTo>
                  <a:pt x="0" y="122"/>
                </a:lnTo>
                <a:lnTo>
                  <a:pt x="0" y="111"/>
                </a:lnTo>
                <a:lnTo>
                  <a:pt x="0" y="100"/>
                </a:lnTo>
                <a:lnTo>
                  <a:pt x="2" y="89"/>
                </a:lnTo>
                <a:lnTo>
                  <a:pt x="4" y="78"/>
                </a:lnTo>
                <a:lnTo>
                  <a:pt x="8" y="68"/>
                </a:lnTo>
                <a:lnTo>
                  <a:pt x="12" y="58"/>
                </a:lnTo>
                <a:lnTo>
                  <a:pt x="18" y="49"/>
                </a:lnTo>
                <a:lnTo>
                  <a:pt x="24" y="40"/>
                </a:lnTo>
                <a:lnTo>
                  <a:pt x="32" y="33"/>
                </a:lnTo>
                <a:lnTo>
                  <a:pt x="39" y="25"/>
                </a:lnTo>
                <a:lnTo>
                  <a:pt x="48" y="19"/>
                </a:lnTo>
                <a:lnTo>
                  <a:pt x="58" y="13"/>
                </a:lnTo>
                <a:lnTo>
                  <a:pt x="67" y="8"/>
                </a:lnTo>
                <a:lnTo>
                  <a:pt x="77" y="5"/>
                </a:lnTo>
                <a:lnTo>
                  <a:pt x="88" y="3"/>
                </a:lnTo>
                <a:lnTo>
                  <a:pt x="100" y="0"/>
                </a:lnTo>
                <a:lnTo>
                  <a:pt x="111" y="0"/>
                </a:lnTo>
                <a:lnTo>
                  <a:pt x="122" y="0"/>
                </a:lnTo>
                <a:lnTo>
                  <a:pt x="133" y="3"/>
                </a:lnTo>
                <a:lnTo>
                  <a:pt x="144" y="5"/>
                </a:lnTo>
                <a:lnTo>
                  <a:pt x="154" y="8"/>
                </a:lnTo>
                <a:lnTo>
                  <a:pt x="163" y="13"/>
                </a:lnTo>
                <a:lnTo>
                  <a:pt x="173" y="19"/>
                </a:lnTo>
                <a:lnTo>
                  <a:pt x="182" y="25"/>
                </a:lnTo>
                <a:lnTo>
                  <a:pt x="189" y="33"/>
                </a:lnTo>
                <a:lnTo>
                  <a:pt x="197" y="40"/>
                </a:lnTo>
                <a:lnTo>
                  <a:pt x="203" y="49"/>
                </a:lnTo>
                <a:lnTo>
                  <a:pt x="209" y="58"/>
                </a:lnTo>
                <a:lnTo>
                  <a:pt x="213" y="68"/>
                </a:lnTo>
                <a:lnTo>
                  <a:pt x="217" y="78"/>
                </a:lnTo>
                <a:lnTo>
                  <a:pt x="219" y="89"/>
                </a:lnTo>
                <a:lnTo>
                  <a:pt x="222" y="100"/>
                </a:lnTo>
                <a:lnTo>
                  <a:pt x="222" y="111"/>
                </a:lnTo>
                <a:close/>
              </a:path>
            </a:pathLst>
          </a:custGeom>
          <a:solidFill>
            <a:srgbClr val="2C3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17712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500" fill="hold"/>
                                        <p:tgtEl>
                                          <p:spTgt spid="43"/>
                                        </p:tgtEl>
                                        <p:attrNameLst>
                                          <p:attrName>ppt_w</p:attrName>
                                        </p:attrNameLst>
                                      </p:cBhvr>
                                      <p:tavLst>
                                        <p:tav tm="0">
                                          <p:val>
                                            <p:fltVal val="0"/>
                                          </p:val>
                                        </p:tav>
                                        <p:tav tm="100000">
                                          <p:val>
                                            <p:strVal val="#ppt_w"/>
                                          </p:val>
                                        </p:tav>
                                      </p:tavLst>
                                    </p:anim>
                                    <p:anim calcmode="lin" valueType="num">
                                      <p:cBhvr>
                                        <p:cTn id="12" dur="500" fill="hold"/>
                                        <p:tgtEl>
                                          <p:spTgt spid="43"/>
                                        </p:tgtEl>
                                        <p:attrNameLst>
                                          <p:attrName>ppt_h</p:attrName>
                                        </p:attrNameLst>
                                      </p:cBhvr>
                                      <p:tavLst>
                                        <p:tav tm="0">
                                          <p:val>
                                            <p:fltVal val="0"/>
                                          </p:val>
                                        </p:tav>
                                        <p:tav tm="100000">
                                          <p:val>
                                            <p:strVal val="#ppt_h"/>
                                          </p:val>
                                        </p:tav>
                                      </p:tavLst>
                                    </p:anim>
                                    <p:animEffect transition="in" filter="fade">
                                      <p:cBhvr>
                                        <p:cTn id="13" dur="500"/>
                                        <p:tgtEl>
                                          <p:spTgt spid="4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right)">
                                      <p:cBhvr>
                                        <p:cTn id="20" dur="500"/>
                                        <p:tgtEl>
                                          <p:spTgt spid="3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right)">
                                      <p:cBhvr>
                                        <p:cTn id="30" dur="500"/>
                                        <p:tgtEl>
                                          <p:spTgt spid="3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000"/>
                            </p:stCondLst>
                            <p:childTnLst>
                              <p:par>
                                <p:cTn id="41" presetID="22" presetClass="entr" presetSubtype="2"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right)">
                                      <p:cBhvr>
                                        <p:cTn id="43" dur="500"/>
                                        <p:tgtEl>
                                          <p:spTgt spid="4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right)">
                                      <p:cBhvr>
                                        <p:cTn id="46" dur="500"/>
                                        <p:tgtEl>
                                          <p:spTgt spid="42"/>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left)">
                                      <p:cBhvr>
                                        <p:cTn id="56" dur="500"/>
                                        <p:tgtEl>
                                          <p:spTgt spid="3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left)">
                                      <p:cBhvr>
                                        <p:cTn id="59" dur="500"/>
                                        <p:tgtEl>
                                          <p:spTgt spid="32"/>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left)">
                                      <p:cBhvr>
                                        <p:cTn id="75" dur="500"/>
                                        <p:tgtEl>
                                          <p:spTgt spid="33"/>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fltVal val="0"/>
                                          </p:val>
                                        </p:tav>
                                        <p:tav tm="100000">
                                          <p:val>
                                            <p:strVal val="#ppt_w"/>
                                          </p:val>
                                        </p:tav>
                                      </p:tavLst>
                                    </p:anim>
                                    <p:anim calcmode="lin" valueType="num">
                                      <p:cBhvr>
                                        <p:cTn id="83" dur="500" fill="hold"/>
                                        <p:tgtEl>
                                          <p:spTgt spid="28"/>
                                        </p:tgtEl>
                                        <p:attrNameLst>
                                          <p:attrName>ppt_h</p:attrName>
                                        </p:attrNameLst>
                                      </p:cBhvr>
                                      <p:tavLst>
                                        <p:tav tm="0">
                                          <p:val>
                                            <p:fltVal val="0"/>
                                          </p:val>
                                        </p:tav>
                                        <p:tav tm="100000">
                                          <p:val>
                                            <p:strVal val="#ppt_h"/>
                                          </p:val>
                                        </p:tav>
                                      </p:tavLst>
                                    </p:anim>
                                    <p:animEffect transition="in" filter="fade">
                                      <p:cBhvr>
                                        <p:cTn id="84" dur="500"/>
                                        <p:tgtEl>
                                          <p:spTgt spid="28"/>
                                        </p:tgtEl>
                                      </p:cBhvr>
                                    </p:animEffect>
                                  </p:childTnLst>
                                </p:cTn>
                              </p:par>
                            </p:childTnLst>
                          </p:cTn>
                        </p:par>
                        <p:par>
                          <p:cTn id="85" fill="hold">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left)">
                                      <p:cBhvr>
                                        <p:cTn id="88" dur="500"/>
                                        <p:tgtEl>
                                          <p:spTgt spid="35"/>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left)">
                                      <p:cBhvr>
                                        <p:cTn id="9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31" grpId="0"/>
      <p:bldP spid="32" grpId="0"/>
      <p:bldP spid="33" grpId="0"/>
      <p:bldP spid="34" grpId="0"/>
      <p:bldP spid="35" grpId="0"/>
      <p:bldP spid="36" grpId="0"/>
      <p:bldP spid="37" grpId="0"/>
      <p:bldP spid="38" grpId="0"/>
      <p:bldP spid="39" grpId="0"/>
      <p:bldP spid="40" grpId="0"/>
      <p:bldP spid="41" grpId="0"/>
      <p:bldP spid="42" grpId="0"/>
      <p:bldP spid="43" grpId="0" animBg="1"/>
      <p:bldP spid="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 y="4589726"/>
            <a:ext cx="12191164" cy="2268274"/>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 name="组合 2"/>
          <p:cNvGrpSpPr/>
          <p:nvPr/>
        </p:nvGrpSpPr>
        <p:grpSpPr>
          <a:xfrm>
            <a:off x="418" y="2985990"/>
            <a:ext cx="12191164" cy="1603736"/>
            <a:chOff x="-1" y="3149113"/>
            <a:chExt cx="12857163" cy="1691348"/>
          </a:xfrm>
          <a:solidFill>
            <a:schemeClr val="accent1"/>
          </a:solidFill>
        </p:grpSpPr>
        <p:sp>
          <p:nvSpPr>
            <p:cNvPr id="33" name="等腰三角形 32"/>
            <p:cNvSpPr/>
            <p:nvPr/>
          </p:nvSpPr>
          <p:spPr>
            <a:xfrm>
              <a:off x="1001365" y="4081404"/>
              <a:ext cx="880505" cy="7590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dirty="0">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4" name="等腰三角形 33"/>
            <p:cNvSpPr/>
            <p:nvPr/>
          </p:nvSpPr>
          <p:spPr>
            <a:xfrm>
              <a:off x="10443467" y="4198483"/>
              <a:ext cx="744693" cy="64197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5" name="等腰三角形 34"/>
            <p:cNvSpPr/>
            <p:nvPr/>
          </p:nvSpPr>
          <p:spPr>
            <a:xfrm>
              <a:off x="-1" y="3149113"/>
              <a:ext cx="1049372" cy="16913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6" name="等腰三角形 35"/>
            <p:cNvSpPr/>
            <p:nvPr/>
          </p:nvSpPr>
          <p:spPr>
            <a:xfrm>
              <a:off x="1881870" y="4384948"/>
              <a:ext cx="440252" cy="4555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7" name="等腰三角形 36"/>
            <p:cNvSpPr/>
            <p:nvPr/>
          </p:nvSpPr>
          <p:spPr>
            <a:xfrm>
              <a:off x="11188160" y="4081404"/>
              <a:ext cx="880505" cy="75905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8" name="等腰三角形 37"/>
            <p:cNvSpPr/>
            <p:nvPr/>
          </p:nvSpPr>
          <p:spPr>
            <a:xfrm>
              <a:off x="11976657" y="3248378"/>
              <a:ext cx="880505" cy="159208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solidFill>
                  <a:prstClr val="white"/>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9" name="矩形 38"/>
          <p:cNvSpPr/>
          <p:nvPr/>
        </p:nvSpPr>
        <p:spPr>
          <a:xfrm>
            <a:off x="3873800" y="1722051"/>
            <a:ext cx="4444401" cy="1412488"/>
          </a:xfrm>
          <a:prstGeom prst="rect">
            <a:avLst/>
          </a:prstGeom>
        </p:spPr>
        <p:txBody>
          <a:bodyPr wrap="square" lIns="91425" tIns="45713" rIns="91425" bIns="45713" anchor="t">
            <a:spAutoFit/>
          </a:bodyPr>
          <a:lstStyle/>
          <a:p>
            <a:pPr algn="ctr" fontAlgn="ctr">
              <a:lnSpc>
                <a:spcPct val="130000"/>
              </a:lnSpc>
            </a:pPr>
            <a:r>
              <a:rPr lang="zh-CN" altLang="en-US" sz="6599" b="1" spc="800" dirty="0">
                <a:latin typeface="SF Orson Casual Heavy" panose="00000400000000000000" pitchFamily="2" charset="0"/>
                <a:ea typeface="幼圆" panose="02010509060101010101" pitchFamily="49" charset="-122"/>
                <a:cs typeface="+mn-ea"/>
                <a:sym typeface="SF Orson Casual Heavy" panose="00000400000000000000" pitchFamily="2" charset="0"/>
              </a:rPr>
              <a:t>谢谢观看</a:t>
            </a:r>
          </a:p>
        </p:txBody>
      </p:sp>
    </p:spTree>
    <p:extLst>
      <p:ext uri="{BB962C8B-B14F-4D97-AF65-F5344CB8AC3E}">
        <p14:creationId xmlns:p14="http://schemas.microsoft.com/office/powerpoint/2010/main" val="1997254813"/>
      </p:ext>
    </p:extLst>
  </p:cSld>
  <p:clrMapOvr>
    <a:masterClrMapping/>
  </p:clrMapOvr>
  <mc:AlternateContent xmlns:mc="http://schemas.openxmlformats.org/markup-compatibility/2006" xmlns:p14="http://schemas.microsoft.com/office/powerpoint/2010/main">
    <mc:Choice Requires="p14">
      <p:transition spd="slow" p14:dur="1250" advTm="8000">
        <p14:ferris dir="l"/>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9"/>
                                        </p:tgtEl>
                                        <p:attrNameLst>
                                          <p:attrName>ppt_y</p:attrName>
                                        </p:attrNameLst>
                                      </p:cBhvr>
                                      <p:tavLst>
                                        <p:tav tm="0">
                                          <p:val>
                                            <p:strVal val="#ppt_y"/>
                                          </p:val>
                                        </p:tav>
                                        <p:tav tm="100000">
                                          <p:val>
                                            <p:strVal val="#ppt_y"/>
                                          </p:val>
                                        </p:tav>
                                      </p:tavLst>
                                    </p:anim>
                                    <p:anim calcmode="lin" valueType="num">
                                      <p:cBhvr>
                                        <p:cTn id="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2" y="-17307"/>
            <a:ext cx="12204924" cy="68837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2123819" y="3424568"/>
            <a:ext cx="1154162" cy="1986954"/>
          </a:xfrm>
          <a:prstGeom prst="rect">
            <a:avLst/>
          </a:prstGeom>
        </p:spPr>
        <p:txBody>
          <a:bodyPr wrap="none" lIns="0" tIns="0" rIns="0" bIns="0">
            <a:spAutoFit/>
          </a:bodyPr>
          <a:lstStyle/>
          <a:p>
            <a:pPr>
              <a:lnSpc>
                <a:spcPct val="150000"/>
              </a:lnSpc>
            </a:pPr>
            <a:r>
              <a:rPr kumimoji="1" lang="zh-CN" altLang="zh-CN" dirty="0">
                <a:solidFill>
                  <a:schemeClr val="bg1"/>
                </a:solidFill>
                <a:latin typeface="方正正中黑简体" panose="02000000000000000000" pitchFamily="2" charset="-122"/>
                <a:ea typeface="方正正中黑简体" panose="02000000000000000000" pitchFamily="2" charset="-122"/>
                <a:cs typeface="+mn-ea"/>
              </a:rPr>
              <a:t>研究现状</a:t>
            </a:r>
          </a:p>
          <a:p>
            <a:pPr>
              <a:lnSpc>
                <a:spcPct val="150000"/>
              </a:lnSpc>
            </a:pPr>
            <a:r>
              <a:rPr kumimoji="1" lang="zh-CN" altLang="zh-CN" dirty="0">
                <a:solidFill>
                  <a:schemeClr val="bg1"/>
                </a:solidFill>
                <a:latin typeface="方正正中黑简体" panose="02000000000000000000" pitchFamily="2" charset="-122"/>
                <a:ea typeface="方正正中黑简体" panose="02000000000000000000" pitchFamily="2" charset="-122"/>
                <a:cs typeface="+mn-ea"/>
              </a:rPr>
              <a:t>功能需求</a:t>
            </a:r>
          </a:p>
          <a:p>
            <a:pPr>
              <a:lnSpc>
                <a:spcPct val="150000"/>
              </a:lnSpc>
            </a:pPr>
            <a:r>
              <a:rPr kumimoji="1" lang="zh-CN" altLang="zh-CN" dirty="0">
                <a:solidFill>
                  <a:schemeClr val="bg1"/>
                </a:solidFill>
                <a:latin typeface="方正正中黑简体" panose="02000000000000000000" pitchFamily="2" charset="-122"/>
                <a:ea typeface="方正正中黑简体" panose="02000000000000000000" pitchFamily="2" charset="-122"/>
                <a:cs typeface="+mn-ea"/>
              </a:rPr>
              <a:t>非功能需求</a:t>
            </a:r>
          </a:p>
          <a:p>
            <a:pPr>
              <a:lnSpc>
                <a:spcPct val="150000"/>
              </a:lnSpc>
            </a:pPr>
            <a:r>
              <a:rPr kumimoji="1" lang="zh-CN" altLang="zh-CN" dirty="0">
                <a:solidFill>
                  <a:schemeClr val="bg1"/>
                </a:solidFill>
                <a:latin typeface="方正正中黑简体" panose="02000000000000000000" pitchFamily="2" charset="-122"/>
                <a:ea typeface="方正正中黑简体" panose="02000000000000000000" pitchFamily="2" charset="-122"/>
                <a:cs typeface="+mn-ea"/>
              </a:rPr>
              <a:t>系统需求</a:t>
            </a:r>
          </a:p>
          <a:p>
            <a:pPr algn="ctr">
              <a:lnSpc>
                <a:spcPct val="120000"/>
              </a:lnSpc>
            </a:pPr>
            <a:endParaRPr lang="zh-CN" altLang="en-US" sz="1896" b="1" cap="all" dirty="0">
              <a:solidFill>
                <a:schemeClr val="bg1"/>
              </a:solidFill>
              <a:cs typeface="+mn-ea"/>
              <a:sym typeface="+mn-lt"/>
            </a:endParaRP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需求分析</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01</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969234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6000">
        <p15:prstTrans prst="prestig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3414"/>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68074" y="1727810"/>
            <a:ext cx="2524751" cy="4359252"/>
            <a:chOff x="6038450" y="1700808"/>
            <a:chExt cx="2663006" cy="4597964"/>
          </a:xfrm>
          <a:solidFill>
            <a:schemeClr val="tx2">
              <a:lumMod val="60000"/>
              <a:lumOff val="40000"/>
            </a:schemeClr>
          </a:solidFill>
        </p:grpSpPr>
        <p:sp>
          <p:nvSpPr>
            <p:cNvPr id="9" name="Rectangle 7"/>
            <p:cNvSpPr>
              <a:spLocks noChangeArrowheads="1"/>
            </p:cNvSpPr>
            <p:nvPr/>
          </p:nvSpPr>
          <p:spPr bwMode="auto">
            <a:xfrm>
              <a:off x="8102100" y="1700808"/>
              <a:ext cx="599356" cy="565589"/>
            </a:xfrm>
            <a:prstGeom prst="rect">
              <a:avLst/>
            </a:prstGeom>
            <a:solidFill>
              <a:srgbClr val="0070C0"/>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Freeform 10"/>
            <p:cNvSpPr>
              <a:spLocks/>
            </p:cNvSpPr>
            <p:nvPr/>
          </p:nvSpPr>
          <p:spPr bwMode="auto">
            <a:xfrm>
              <a:off x="6038450" y="1700808"/>
              <a:ext cx="1896764" cy="4597964"/>
            </a:xfrm>
            <a:custGeom>
              <a:avLst/>
              <a:gdLst>
                <a:gd name="T0" fmla="*/ 268 w 849"/>
                <a:gd name="T1" fmla="*/ 2168 h 2168"/>
                <a:gd name="T2" fmla="*/ 268 w 849"/>
                <a:gd name="T3" fmla="*/ 428 h 2168"/>
                <a:gd name="T4" fmla="*/ 429 w 849"/>
                <a:gd name="T5" fmla="*/ 267 h 2168"/>
                <a:gd name="T6" fmla="*/ 849 w 849"/>
                <a:gd name="T7" fmla="*/ 267 h 2168"/>
                <a:gd name="T8" fmla="*/ 849 w 849"/>
                <a:gd name="T9" fmla="*/ 0 h 2168"/>
                <a:gd name="T10" fmla="*/ 294 w 849"/>
                <a:gd name="T11" fmla="*/ 0 h 2168"/>
                <a:gd name="T12" fmla="*/ 0 w 849"/>
                <a:gd name="T13" fmla="*/ 294 h 2168"/>
                <a:gd name="T14" fmla="*/ 0 w 849"/>
                <a:gd name="T15" fmla="*/ 2168 h 2168"/>
                <a:gd name="T16" fmla="*/ 268 w 849"/>
                <a:gd name="T17" fmla="*/ 216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2168">
                  <a:moveTo>
                    <a:pt x="268" y="2168"/>
                  </a:moveTo>
                  <a:cubicBezTo>
                    <a:pt x="268" y="428"/>
                    <a:pt x="268" y="428"/>
                    <a:pt x="268" y="428"/>
                  </a:cubicBezTo>
                  <a:cubicBezTo>
                    <a:pt x="268" y="339"/>
                    <a:pt x="339" y="267"/>
                    <a:pt x="429" y="267"/>
                  </a:cubicBezTo>
                  <a:cubicBezTo>
                    <a:pt x="849" y="267"/>
                    <a:pt x="849" y="267"/>
                    <a:pt x="849" y="267"/>
                  </a:cubicBezTo>
                  <a:cubicBezTo>
                    <a:pt x="849" y="0"/>
                    <a:pt x="849" y="0"/>
                    <a:pt x="849" y="0"/>
                  </a:cubicBezTo>
                  <a:cubicBezTo>
                    <a:pt x="294" y="0"/>
                    <a:pt x="294" y="0"/>
                    <a:pt x="294" y="0"/>
                  </a:cubicBezTo>
                  <a:cubicBezTo>
                    <a:pt x="131" y="0"/>
                    <a:pt x="0" y="131"/>
                    <a:pt x="0" y="294"/>
                  </a:cubicBezTo>
                  <a:cubicBezTo>
                    <a:pt x="0" y="2168"/>
                    <a:pt x="0" y="2168"/>
                    <a:pt x="0" y="2168"/>
                  </a:cubicBezTo>
                  <a:cubicBezTo>
                    <a:pt x="117" y="2168"/>
                    <a:pt x="150" y="2168"/>
                    <a:pt x="268" y="2168"/>
                  </a:cubicBezTo>
                  <a:close/>
                </a:path>
              </a:pathLst>
            </a:custGeom>
            <a:solidFill>
              <a:srgbClr val="0070C0"/>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5" name="组合 4"/>
          <p:cNvGrpSpPr/>
          <p:nvPr/>
        </p:nvGrpSpPr>
        <p:grpSpPr>
          <a:xfrm>
            <a:off x="3485287" y="2753422"/>
            <a:ext cx="2524752" cy="3333640"/>
            <a:chOff x="3773819" y="2789111"/>
            <a:chExt cx="2663007" cy="3516190"/>
          </a:xfrm>
          <a:solidFill>
            <a:srgbClr val="00B0F0"/>
          </a:solidFill>
        </p:grpSpPr>
        <p:sp>
          <p:nvSpPr>
            <p:cNvPr id="15" name="Rectangle 13"/>
            <p:cNvSpPr>
              <a:spLocks noChangeArrowheads="1"/>
            </p:cNvSpPr>
            <p:nvPr/>
          </p:nvSpPr>
          <p:spPr bwMode="auto">
            <a:xfrm>
              <a:off x="3773819" y="2791945"/>
              <a:ext cx="599356" cy="565589"/>
            </a:xfrm>
            <a:prstGeom prst="rect">
              <a:avLst/>
            </a:pr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16"/>
            <p:cNvSpPr>
              <a:spLocks/>
            </p:cNvSpPr>
            <p:nvPr/>
          </p:nvSpPr>
          <p:spPr bwMode="auto">
            <a:xfrm>
              <a:off x="4540062" y="2789111"/>
              <a:ext cx="1896764" cy="3516190"/>
            </a:xfrm>
            <a:custGeom>
              <a:avLst/>
              <a:gdLst>
                <a:gd name="T0" fmla="*/ 845 w 849"/>
                <a:gd name="T1" fmla="*/ 247 h 1658"/>
                <a:gd name="T2" fmla="*/ 752 w 849"/>
                <a:gd name="T3" fmla="*/ 76 h 1658"/>
                <a:gd name="T4" fmla="*/ 752 w 849"/>
                <a:gd name="T5" fmla="*/ 76 h 1658"/>
                <a:gd name="T6" fmla="*/ 752 w 849"/>
                <a:gd name="T7" fmla="*/ 76 h 1658"/>
                <a:gd name="T8" fmla="*/ 671 w 849"/>
                <a:gd name="T9" fmla="*/ 24 h 1658"/>
                <a:gd name="T10" fmla="*/ 555 w 849"/>
                <a:gd name="T11" fmla="*/ 0 h 1658"/>
                <a:gd name="T12" fmla="*/ 0 w 849"/>
                <a:gd name="T13" fmla="*/ 0 h 1658"/>
                <a:gd name="T14" fmla="*/ 0 w 849"/>
                <a:gd name="T15" fmla="*/ 267 h 1658"/>
                <a:gd name="T16" fmla="*/ 501 w 849"/>
                <a:gd name="T17" fmla="*/ 267 h 1658"/>
                <a:gd name="T18" fmla="*/ 567 w 849"/>
                <a:gd name="T19" fmla="*/ 303 h 1658"/>
                <a:gd name="T20" fmla="*/ 581 w 849"/>
                <a:gd name="T21" fmla="*/ 348 h 1658"/>
                <a:gd name="T22" fmla="*/ 581 w 849"/>
                <a:gd name="T23" fmla="*/ 720 h 1658"/>
                <a:gd name="T24" fmla="*/ 581 w 849"/>
                <a:gd name="T25" fmla="*/ 1658 h 1658"/>
                <a:gd name="T26" fmla="*/ 752 w 849"/>
                <a:gd name="T27" fmla="*/ 1658 h 1658"/>
                <a:gd name="T28" fmla="*/ 849 w 849"/>
                <a:gd name="T29" fmla="*/ 1658 h 1658"/>
                <a:gd name="T30" fmla="*/ 849 w 849"/>
                <a:gd name="T31" fmla="*/ 1080 h 1658"/>
                <a:gd name="T32" fmla="*/ 849 w 849"/>
                <a:gd name="T33" fmla="*/ 296 h 1658"/>
                <a:gd name="T34" fmla="*/ 849 w 849"/>
                <a:gd name="T35" fmla="*/ 294 h 1658"/>
                <a:gd name="T36" fmla="*/ 845 w 849"/>
                <a:gd name="T37" fmla="*/ 247 h 1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9" h="1658">
                  <a:moveTo>
                    <a:pt x="845" y="247"/>
                  </a:moveTo>
                  <a:cubicBezTo>
                    <a:pt x="834" y="179"/>
                    <a:pt x="800" y="119"/>
                    <a:pt x="752" y="76"/>
                  </a:cubicBezTo>
                  <a:cubicBezTo>
                    <a:pt x="752" y="76"/>
                    <a:pt x="752" y="76"/>
                    <a:pt x="752" y="76"/>
                  </a:cubicBezTo>
                  <a:cubicBezTo>
                    <a:pt x="752" y="76"/>
                    <a:pt x="752" y="76"/>
                    <a:pt x="752" y="76"/>
                  </a:cubicBezTo>
                  <a:cubicBezTo>
                    <a:pt x="728" y="54"/>
                    <a:pt x="701" y="37"/>
                    <a:pt x="671" y="24"/>
                  </a:cubicBezTo>
                  <a:cubicBezTo>
                    <a:pt x="635" y="8"/>
                    <a:pt x="596" y="0"/>
                    <a:pt x="555" y="0"/>
                  </a:cubicBezTo>
                  <a:cubicBezTo>
                    <a:pt x="0" y="0"/>
                    <a:pt x="0" y="0"/>
                    <a:pt x="0" y="0"/>
                  </a:cubicBezTo>
                  <a:cubicBezTo>
                    <a:pt x="0" y="267"/>
                    <a:pt x="0" y="267"/>
                    <a:pt x="0" y="267"/>
                  </a:cubicBezTo>
                  <a:cubicBezTo>
                    <a:pt x="501" y="267"/>
                    <a:pt x="501" y="267"/>
                    <a:pt x="501" y="267"/>
                  </a:cubicBezTo>
                  <a:cubicBezTo>
                    <a:pt x="528" y="267"/>
                    <a:pt x="553" y="281"/>
                    <a:pt x="567" y="303"/>
                  </a:cubicBezTo>
                  <a:cubicBezTo>
                    <a:pt x="576" y="316"/>
                    <a:pt x="581" y="331"/>
                    <a:pt x="581" y="348"/>
                  </a:cubicBezTo>
                  <a:cubicBezTo>
                    <a:pt x="581" y="720"/>
                    <a:pt x="581" y="720"/>
                    <a:pt x="581" y="720"/>
                  </a:cubicBezTo>
                  <a:cubicBezTo>
                    <a:pt x="581" y="1658"/>
                    <a:pt x="581" y="1658"/>
                    <a:pt x="581" y="1658"/>
                  </a:cubicBezTo>
                  <a:cubicBezTo>
                    <a:pt x="752" y="1658"/>
                    <a:pt x="752" y="1658"/>
                    <a:pt x="752" y="1658"/>
                  </a:cubicBezTo>
                  <a:cubicBezTo>
                    <a:pt x="849" y="1658"/>
                    <a:pt x="849" y="1658"/>
                    <a:pt x="849" y="1658"/>
                  </a:cubicBezTo>
                  <a:cubicBezTo>
                    <a:pt x="849" y="1080"/>
                    <a:pt x="849" y="1080"/>
                    <a:pt x="849" y="1080"/>
                  </a:cubicBezTo>
                  <a:cubicBezTo>
                    <a:pt x="849" y="296"/>
                    <a:pt x="849" y="296"/>
                    <a:pt x="849" y="296"/>
                  </a:cubicBezTo>
                  <a:cubicBezTo>
                    <a:pt x="849" y="294"/>
                    <a:pt x="849" y="294"/>
                    <a:pt x="849" y="294"/>
                  </a:cubicBezTo>
                  <a:cubicBezTo>
                    <a:pt x="849" y="278"/>
                    <a:pt x="848" y="262"/>
                    <a:pt x="845" y="247"/>
                  </a:cubicBezTo>
                  <a:close/>
                </a:path>
              </a:pathLst>
            </a:custGeom>
            <a:solidFill>
              <a:schemeClr val="tx1">
                <a:lumMod val="65000"/>
                <a:lumOff val="35000"/>
              </a:schemeClr>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 name="组合 2"/>
          <p:cNvGrpSpPr/>
          <p:nvPr/>
        </p:nvGrpSpPr>
        <p:grpSpPr>
          <a:xfrm>
            <a:off x="6704495" y="3064023"/>
            <a:ext cx="2611517" cy="3023039"/>
            <a:chOff x="7026330" y="3131928"/>
            <a:chExt cx="2754523" cy="3188580"/>
          </a:xfrm>
          <a:solidFill>
            <a:schemeClr val="accent1">
              <a:lumMod val="75000"/>
            </a:schemeClr>
          </a:solidFill>
        </p:grpSpPr>
        <p:sp>
          <p:nvSpPr>
            <p:cNvPr id="27" name="Freeform 25"/>
            <p:cNvSpPr>
              <a:spLocks/>
            </p:cNvSpPr>
            <p:nvPr/>
          </p:nvSpPr>
          <p:spPr bwMode="auto">
            <a:xfrm>
              <a:off x="7026330" y="3141626"/>
              <a:ext cx="1697577" cy="3178882"/>
            </a:xfrm>
            <a:custGeom>
              <a:avLst/>
              <a:gdLst>
                <a:gd name="T0" fmla="*/ 760 w 760"/>
                <a:gd name="T1" fmla="*/ 397 h 1499"/>
                <a:gd name="T2" fmla="*/ 760 w 760"/>
                <a:gd name="T3" fmla="*/ 0 h 1499"/>
                <a:gd name="T4" fmla="*/ 295 w 760"/>
                <a:gd name="T5" fmla="*/ 0 h 1499"/>
                <a:gd name="T6" fmla="*/ 224 w 760"/>
                <a:gd name="T7" fmla="*/ 9 h 1499"/>
                <a:gd name="T8" fmla="*/ 179 w 760"/>
                <a:gd name="T9" fmla="*/ 24 h 1499"/>
                <a:gd name="T10" fmla="*/ 108 w 760"/>
                <a:gd name="T11" fmla="*/ 67 h 1499"/>
                <a:gd name="T12" fmla="*/ 85 w 760"/>
                <a:gd name="T13" fmla="*/ 88 h 1499"/>
                <a:gd name="T14" fmla="*/ 0 w 760"/>
                <a:gd name="T15" fmla="*/ 295 h 1499"/>
                <a:gd name="T16" fmla="*/ 0 w 760"/>
                <a:gd name="T17" fmla="*/ 1499 h 1499"/>
                <a:gd name="T18" fmla="*/ 397 w 760"/>
                <a:gd name="T19" fmla="*/ 1499 h 1499"/>
                <a:gd name="T20" fmla="*/ 397 w 760"/>
                <a:gd name="T21" fmla="*/ 478 h 1499"/>
                <a:gd name="T22" fmla="*/ 478 w 760"/>
                <a:gd name="T23" fmla="*/ 397 h 1499"/>
                <a:gd name="T24" fmla="*/ 760 w 760"/>
                <a:gd name="T25" fmla="*/ 397 h 1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0" h="1499">
                  <a:moveTo>
                    <a:pt x="760" y="397"/>
                  </a:moveTo>
                  <a:cubicBezTo>
                    <a:pt x="760" y="0"/>
                    <a:pt x="760" y="0"/>
                    <a:pt x="760" y="0"/>
                  </a:cubicBezTo>
                  <a:cubicBezTo>
                    <a:pt x="295" y="0"/>
                    <a:pt x="295" y="0"/>
                    <a:pt x="295" y="0"/>
                  </a:cubicBezTo>
                  <a:cubicBezTo>
                    <a:pt x="271" y="0"/>
                    <a:pt x="247" y="3"/>
                    <a:pt x="224" y="9"/>
                  </a:cubicBezTo>
                  <a:cubicBezTo>
                    <a:pt x="209" y="13"/>
                    <a:pt x="193" y="18"/>
                    <a:pt x="179" y="24"/>
                  </a:cubicBezTo>
                  <a:cubicBezTo>
                    <a:pt x="153" y="35"/>
                    <a:pt x="129" y="50"/>
                    <a:pt x="108" y="67"/>
                  </a:cubicBezTo>
                  <a:cubicBezTo>
                    <a:pt x="100" y="74"/>
                    <a:pt x="92" y="80"/>
                    <a:pt x="85" y="88"/>
                  </a:cubicBezTo>
                  <a:cubicBezTo>
                    <a:pt x="33" y="141"/>
                    <a:pt x="0" y="214"/>
                    <a:pt x="0" y="295"/>
                  </a:cubicBezTo>
                  <a:cubicBezTo>
                    <a:pt x="0" y="1499"/>
                    <a:pt x="0" y="1499"/>
                    <a:pt x="0" y="1499"/>
                  </a:cubicBezTo>
                  <a:cubicBezTo>
                    <a:pt x="397" y="1499"/>
                    <a:pt x="397" y="1499"/>
                    <a:pt x="397" y="1499"/>
                  </a:cubicBezTo>
                  <a:cubicBezTo>
                    <a:pt x="397" y="478"/>
                    <a:pt x="397" y="478"/>
                    <a:pt x="397" y="478"/>
                  </a:cubicBezTo>
                  <a:cubicBezTo>
                    <a:pt x="397" y="433"/>
                    <a:pt x="433" y="397"/>
                    <a:pt x="478" y="397"/>
                  </a:cubicBezTo>
                  <a:lnTo>
                    <a:pt x="760" y="397"/>
                  </a:lnTo>
                  <a:close/>
                </a:path>
              </a:pathLst>
            </a:custGeom>
            <a:solidFill>
              <a:srgbClr val="0070C0"/>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0" name="Rectangle 28"/>
            <p:cNvSpPr>
              <a:spLocks noChangeArrowheads="1"/>
            </p:cNvSpPr>
            <p:nvPr/>
          </p:nvSpPr>
          <p:spPr bwMode="auto">
            <a:xfrm>
              <a:off x="8890792" y="3131928"/>
              <a:ext cx="890061" cy="841569"/>
            </a:xfrm>
            <a:prstGeom prst="rect">
              <a:avLst/>
            </a:prstGeom>
            <a:solidFill>
              <a:srgbClr val="0070C0"/>
            </a:solid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2" name="矩形 31"/>
          <p:cNvSpPr/>
          <p:nvPr/>
        </p:nvSpPr>
        <p:spPr>
          <a:xfrm>
            <a:off x="8658799" y="3221023"/>
            <a:ext cx="498989" cy="441018"/>
          </a:xfrm>
          <a:prstGeom prst="rect">
            <a:avLst/>
          </a:prstGeom>
          <a:noFill/>
        </p:spPr>
        <p:txBody>
          <a:bodyPr wrap="square" rtlCol="0">
            <a:spAutoFit/>
          </a:bodyPr>
          <a:lstStyle/>
          <a:p>
            <a:pPr>
              <a:lnSpc>
                <a:spcPct val="130000"/>
              </a:lnSpc>
            </a:pPr>
            <a:r>
              <a:rPr lang="en-US" altLang="zh-CN"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3" name="矩形 32"/>
          <p:cNvSpPr/>
          <p:nvPr/>
        </p:nvSpPr>
        <p:spPr>
          <a:xfrm>
            <a:off x="8112027" y="1751655"/>
            <a:ext cx="633799" cy="441018"/>
          </a:xfrm>
          <a:prstGeom prst="rect">
            <a:avLst/>
          </a:prstGeom>
          <a:noFill/>
        </p:spPr>
        <p:txBody>
          <a:bodyPr wrap="square" rtlCol="0">
            <a:spAutoFit/>
          </a:bodyPr>
          <a:lstStyle/>
          <a:p>
            <a:pPr>
              <a:lnSpc>
                <a:spcPct val="130000"/>
              </a:lnSpc>
            </a:pPr>
            <a:r>
              <a:rPr lang="en-US" altLang="zh-CN"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8" name="文本框 47"/>
          <p:cNvSpPr txBox="1"/>
          <p:nvPr/>
        </p:nvSpPr>
        <p:spPr>
          <a:xfrm>
            <a:off x="6723151" y="3300719"/>
            <a:ext cx="1609444" cy="346313"/>
          </a:xfrm>
          <a:prstGeom prst="rect">
            <a:avLst/>
          </a:prstGeom>
          <a:noFill/>
        </p:spPr>
        <p:txBody>
          <a:bodyPr wrap="square" rtlCol="0">
            <a:spAutoFit/>
          </a:bodyPr>
          <a:lstStyle/>
          <a:p>
            <a:pPr>
              <a:lnSpc>
                <a:spcPct val="130000"/>
              </a:lnSpc>
            </a:pPr>
            <a:r>
              <a:rPr lang="zh-CN" altLang="en-US" sz="1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优化协同过滤算法</a:t>
            </a:r>
            <a:endPar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9" name="文本框 48"/>
          <p:cNvSpPr txBox="1"/>
          <p:nvPr/>
        </p:nvSpPr>
        <p:spPr>
          <a:xfrm>
            <a:off x="4216171" y="2842008"/>
            <a:ext cx="1609444" cy="346313"/>
          </a:xfrm>
          <a:prstGeom prst="rect">
            <a:avLst/>
          </a:prstGeom>
          <a:noFill/>
        </p:spPr>
        <p:txBody>
          <a:bodyPr wrap="square" rtlCol="0">
            <a:spAutoFit/>
          </a:bodyPr>
          <a:lstStyle>
            <a:defPPr>
              <a:defRPr lang="zh-CN"/>
            </a:defPPr>
            <a:lvl1pPr>
              <a:defRPr sz="1264" b="1">
                <a:solidFill>
                  <a:schemeClr val="bg1"/>
                </a:solidFill>
                <a:latin typeface="+mn-lt"/>
                <a:ea typeface="微软雅黑" panose="020B0503020204020204" pitchFamily="34" charset="-122"/>
              </a:defRPr>
            </a:lvl1pPr>
          </a:lstStyle>
          <a:p>
            <a:pPr>
              <a:lnSpc>
                <a:spcPct val="130000"/>
              </a:lnSpc>
            </a:pPr>
            <a:r>
              <a:rPr lang="zh-CN" altLang="en-US" sz="1400" dirty="0">
                <a:solidFill>
                  <a:srgbClr val="FF0000"/>
                </a:solidFill>
                <a:latin typeface="华文中宋" panose="02010600040101010101" pitchFamily="2" charset="-122"/>
                <a:ea typeface="华文中宋" panose="02010600040101010101" pitchFamily="2" charset="-122"/>
                <a:cs typeface="+mn-ea"/>
                <a:sym typeface="SF Orson Casual Heavy" panose="00000400000000000000" pitchFamily="2" charset="0"/>
              </a:rPr>
              <a:t>冷启动和长尾问题</a:t>
            </a:r>
          </a:p>
        </p:txBody>
      </p:sp>
      <p:grpSp>
        <p:nvGrpSpPr>
          <p:cNvPr id="4" name="组合 3"/>
          <p:cNvGrpSpPr/>
          <p:nvPr/>
        </p:nvGrpSpPr>
        <p:grpSpPr>
          <a:xfrm>
            <a:off x="2763037" y="4021303"/>
            <a:ext cx="2605327" cy="2065759"/>
            <a:chOff x="3084027" y="4142551"/>
            <a:chExt cx="2747994" cy="2178880"/>
          </a:xfrm>
          <a:solidFill>
            <a:srgbClr val="0070C0"/>
          </a:solidFill>
        </p:grpSpPr>
        <p:sp>
          <p:nvSpPr>
            <p:cNvPr id="21" name="Rectangle 19"/>
            <p:cNvSpPr>
              <a:spLocks noChangeArrowheads="1"/>
            </p:cNvSpPr>
            <p:nvPr/>
          </p:nvSpPr>
          <p:spPr bwMode="auto">
            <a:xfrm>
              <a:off x="3084027" y="4145149"/>
              <a:ext cx="878094" cy="844977"/>
            </a:xfrm>
            <a:prstGeom prst="rect">
              <a:avLst/>
            </a:prstGeom>
            <a:grp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3835"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Freeform 21"/>
            <p:cNvSpPr>
              <a:spLocks/>
            </p:cNvSpPr>
            <p:nvPr/>
          </p:nvSpPr>
          <p:spPr bwMode="auto">
            <a:xfrm>
              <a:off x="4134444" y="4142551"/>
              <a:ext cx="1697577" cy="2178880"/>
            </a:xfrm>
            <a:custGeom>
              <a:avLst/>
              <a:gdLst>
                <a:gd name="T0" fmla="*/ 282 w 760"/>
                <a:gd name="T1" fmla="*/ 398 h 1027"/>
                <a:gd name="T2" fmla="*/ 363 w 760"/>
                <a:gd name="T3" fmla="*/ 478 h 1027"/>
                <a:gd name="T4" fmla="*/ 363 w 760"/>
                <a:gd name="T5" fmla="*/ 1027 h 1027"/>
                <a:gd name="T6" fmla="*/ 760 w 760"/>
                <a:gd name="T7" fmla="*/ 1027 h 1027"/>
                <a:gd name="T8" fmla="*/ 760 w 760"/>
                <a:gd name="T9" fmla="*/ 375 h 1027"/>
                <a:gd name="T10" fmla="*/ 717 w 760"/>
                <a:gd name="T11" fmla="*/ 200 h 1027"/>
                <a:gd name="T12" fmla="*/ 634 w 760"/>
                <a:gd name="T13" fmla="*/ 94 h 1027"/>
                <a:gd name="T14" fmla="*/ 627 w 760"/>
                <a:gd name="T15" fmla="*/ 89 h 1027"/>
                <a:gd name="T16" fmla="*/ 385 w 760"/>
                <a:gd name="T17" fmla="*/ 0 h 1027"/>
                <a:gd name="T18" fmla="*/ 0 w 760"/>
                <a:gd name="T19" fmla="*/ 0 h 1027"/>
                <a:gd name="T20" fmla="*/ 0 w 760"/>
                <a:gd name="T21" fmla="*/ 398 h 1027"/>
                <a:gd name="T22" fmla="*/ 282 w 760"/>
                <a:gd name="T23" fmla="*/ 398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0" h="1027">
                  <a:moveTo>
                    <a:pt x="282" y="398"/>
                  </a:moveTo>
                  <a:cubicBezTo>
                    <a:pt x="327" y="398"/>
                    <a:pt x="363" y="434"/>
                    <a:pt x="363" y="478"/>
                  </a:cubicBezTo>
                  <a:cubicBezTo>
                    <a:pt x="363" y="1027"/>
                    <a:pt x="363" y="1027"/>
                    <a:pt x="363" y="1027"/>
                  </a:cubicBezTo>
                  <a:cubicBezTo>
                    <a:pt x="760" y="1027"/>
                    <a:pt x="760" y="1027"/>
                    <a:pt x="760" y="1027"/>
                  </a:cubicBezTo>
                  <a:cubicBezTo>
                    <a:pt x="760" y="375"/>
                    <a:pt x="760" y="375"/>
                    <a:pt x="760" y="375"/>
                  </a:cubicBezTo>
                  <a:cubicBezTo>
                    <a:pt x="760" y="312"/>
                    <a:pt x="744" y="253"/>
                    <a:pt x="717" y="200"/>
                  </a:cubicBezTo>
                  <a:cubicBezTo>
                    <a:pt x="696" y="160"/>
                    <a:pt x="667" y="124"/>
                    <a:pt x="634" y="94"/>
                  </a:cubicBezTo>
                  <a:cubicBezTo>
                    <a:pt x="632" y="92"/>
                    <a:pt x="629" y="90"/>
                    <a:pt x="627" y="89"/>
                  </a:cubicBezTo>
                  <a:cubicBezTo>
                    <a:pt x="562" y="33"/>
                    <a:pt x="477" y="0"/>
                    <a:pt x="385" y="0"/>
                  </a:cubicBezTo>
                  <a:cubicBezTo>
                    <a:pt x="0" y="0"/>
                    <a:pt x="0" y="0"/>
                    <a:pt x="0" y="0"/>
                  </a:cubicBezTo>
                  <a:cubicBezTo>
                    <a:pt x="0" y="398"/>
                    <a:pt x="0" y="398"/>
                    <a:pt x="0" y="398"/>
                  </a:cubicBezTo>
                  <a:lnTo>
                    <a:pt x="282" y="398"/>
                  </a:lnTo>
                  <a:close/>
                </a:path>
              </a:pathLst>
            </a:custGeom>
            <a:grpFill/>
            <a:ln>
              <a:noFill/>
            </a:ln>
            <a:effectLst>
              <a:outerShdw blurRad="149987" dist="250190" dir="8460000" algn="ctr">
                <a:srgbClr val="000000">
                  <a:alpha val="28000"/>
                </a:srgbClr>
              </a:outerShdw>
            </a:effectLst>
          </p:spPr>
          <p:txBody>
            <a:bodyPr vert="horz" wrap="square" lIns="109563" tIns="54781" rIns="109563" bIns="54781" numCol="1" anchor="t" anchorCtr="0" compatLnSpc="1">
              <a:prstTxWarp prst="textNoShape">
                <a:avLst/>
              </a:prstTxWarp>
            </a:bodyPr>
            <a:lstStyle/>
            <a:p>
              <a:pPr>
                <a:lnSpc>
                  <a:spcPct val="130000"/>
                </a:lnSpc>
              </a:pPr>
              <a:endParaRPr lang="zh-CN" altLang="en-US" sz="2156"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7" name="矩形 36"/>
          <p:cNvSpPr/>
          <p:nvPr/>
        </p:nvSpPr>
        <p:spPr>
          <a:xfrm>
            <a:off x="3553645" y="2775186"/>
            <a:ext cx="633799" cy="441018"/>
          </a:xfrm>
          <a:prstGeom prst="rect">
            <a:avLst/>
          </a:prstGeom>
          <a:noFill/>
        </p:spPr>
        <p:txBody>
          <a:bodyPr wrap="square" rtlCol="0">
            <a:spAutoFit/>
          </a:bodyPr>
          <a:lstStyle/>
          <a:p>
            <a:pPr>
              <a:lnSpc>
                <a:spcPct val="130000"/>
              </a:lnSpc>
            </a:pPr>
            <a:r>
              <a:rPr lang="en-US" altLang="zh-CN"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1" name="矩形 30"/>
          <p:cNvSpPr/>
          <p:nvPr/>
        </p:nvSpPr>
        <p:spPr>
          <a:xfrm>
            <a:off x="2949673" y="4174890"/>
            <a:ext cx="498989" cy="441018"/>
          </a:xfrm>
          <a:prstGeom prst="rect">
            <a:avLst/>
          </a:prstGeom>
          <a:noFill/>
        </p:spPr>
        <p:txBody>
          <a:bodyPr wrap="square" rtlCol="0">
            <a:spAutoFit/>
          </a:bodyPr>
          <a:lstStyle/>
          <a:p>
            <a:pPr>
              <a:lnSpc>
                <a:spcPct val="130000"/>
              </a:lnSpc>
            </a:pPr>
            <a:r>
              <a:rPr lang="en-US" altLang="zh-CN"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1896"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0" name="文本框 49"/>
          <p:cNvSpPr txBox="1"/>
          <p:nvPr/>
        </p:nvSpPr>
        <p:spPr>
          <a:xfrm>
            <a:off x="3913605" y="4226446"/>
            <a:ext cx="1490887" cy="346313"/>
          </a:xfrm>
          <a:prstGeom prst="rect">
            <a:avLst/>
          </a:prstGeom>
          <a:noFill/>
        </p:spPr>
        <p:txBody>
          <a:bodyPr wrap="square" rtlCol="0">
            <a:spAutoFit/>
          </a:bodyPr>
          <a:lstStyle/>
          <a:p>
            <a:pPr>
              <a:lnSpc>
                <a:spcPct val="130000"/>
              </a:lnSpc>
            </a:pPr>
            <a:r>
              <a:rPr lang="zh-CN" altLang="en-US" sz="1400"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应用广泛</a:t>
            </a:r>
            <a:endParaRPr lang="zh-CN" altLang="en-US" sz="105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0" name="TextBox 20"/>
          <p:cNvSpPr txBox="1"/>
          <p:nvPr/>
        </p:nvSpPr>
        <p:spPr bwMode="auto">
          <a:xfrm>
            <a:off x="8783894" y="1799007"/>
            <a:ext cx="3012561" cy="1129638"/>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精确度</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和</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多样性</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之间存在权衡，通常可以通过向用户推荐最受欢迎的项目来获得高精确度，这就会显著地导致多样性的减少，即较少的个性化建议。</a:t>
            </a:r>
          </a:p>
        </p:txBody>
      </p:sp>
      <p:sp>
        <p:nvSpPr>
          <p:cNvPr id="42" name="TextBox 20"/>
          <p:cNvSpPr txBox="1"/>
          <p:nvPr/>
        </p:nvSpPr>
        <p:spPr bwMode="auto">
          <a:xfrm>
            <a:off x="1865401" y="1463216"/>
            <a:ext cx="2805864" cy="1129638"/>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传统的推荐算法例如协同过滤无法解决</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冷启动问题</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；同时由于信任度与相似度关系不明确，推荐算法</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对一些</a:t>
            </a:r>
            <a:r>
              <a:rPr lang="en-US" altLang="zh-CN"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小众化</a:t>
            </a:r>
            <a:r>
              <a:rPr lang="en-US" altLang="zh-CN"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的需求考虑偏少</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p>
        </p:txBody>
      </p:sp>
      <p:sp>
        <p:nvSpPr>
          <p:cNvPr id="44" name="TextBox 20"/>
          <p:cNvSpPr txBox="1"/>
          <p:nvPr/>
        </p:nvSpPr>
        <p:spPr bwMode="auto">
          <a:xfrm>
            <a:off x="1399002" y="5109146"/>
            <a:ext cx="3012561" cy="1129638"/>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推荐系统在</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个性化阅读、电子商务、电影和视频、音乐和社交网络</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中大显身手，在淘宝、京东、网易云音乐等大型</a:t>
            </a:r>
            <a:r>
              <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APP</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中得以运用，赢得用户青睐。</a:t>
            </a:r>
          </a:p>
        </p:txBody>
      </p:sp>
      <p:sp>
        <p:nvSpPr>
          <p:cNvPr id="46" name="TextBox 20"/>
          <p:cNvSpPr txBox="1"/>
          <p:nvPr/>
        </p:nvSpPr>
        <p:spPr bwMode="auto">
          <a:xfrm>
            <a:off x="7873110" y="4182789"/>
            <a:ext cx="3012561" cy="1660681"/>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协同过滤</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是应用最广泛的推荐算法之一。而</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优化的协同过滤算法</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，基于项目评分和基于聚类的协同过滤算法分别良好的解决了数据的稀疏性，算法的可扩展性和推荐质量。因此，</a:t>
            </a:r>
            <a:r>
              <a:rPr lang="zh-CN" altLang="en-US" sz="1327"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在技术上推荐算法是完全可行的</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p>
        </p:txBody>
      </p:sp>
      <p:grpSp>
        <p:nvGrpSpPr>
          <p:cNvPr id="58" name="组合 57"/>
          <p:cNvGrpSpPr/>
          <p:nvPr/>
        </p:nvGrpSpPr>
        <p:grpSpPr>
          <a:xfrm>
            <a:off x="-21841" y="-90076"/>
            <a:ext cx="12224554" cy="6960256"/>
            <a:chOff x="-23476" y="-94997"/>
            <a:chExt cx="12892377" cy="7340492"/>
          </a:xfrm>
        </p:grpSpPr>
        <p:sp>
          <p:nvSpPr>
            <p:cNvPr id="59" name="矩形 58"/>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0" name="组合 59"/>
            <p:cNvGrpSpPr/>
            <p:nvPr/>
          </p:nvGrpSpPr>
          <p:grpSpPr>
            <a:xfrm>
              <a:off x="-23476" y="-94997"/>
              <a:ext cx="12880639" cy="614978"/>
              <a:chOff x="-23476" y="-94997"/>
              <a:chExt cx="12880639" cy="614978"/>
            </a:xfrm>
          </p:grpSpPr>
          <p:sp>
            <p:nvSpPr>
              <p:cNvPr id="61" name="矩形 60"/>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2" name="矩形 61"/>
              <p:cNvSpPr/>
              <p:nvPr/>
            </p:nvSpPr>
            <p:spPr>
              <a:xfrm>
                <a:off x="5943137"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3"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非功能需求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4"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功能需求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5"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系统需求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6"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需求分析</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7"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研究现状</a:t>
                </a:r>
                <a:endParaRPr lang="en-US" altLang="zh-CN"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51" name="文本框 50">
            <a:extLst>
              <a:ext uri="{FF2B5EF4-FFF2-40B4-BE49-F238E27FC236}">
                <a16:creationId xmlns:a16="http://schemas.microsoft.com/office/drawing/2014/main" id="{D7B5CD3F-4A12-44B0-B13D-9C16735A0BD6}"/>
              </a:ext>
            </a:extLst>
          </p:cNvPr>
          <p:cNvSpPr txBox="1"/>
          <p:nvPr/>
        </p:nvSpPr>
        <p:spPr>
          <a:xfrm>
            <a:off x="6374083" y="1799007"/>
            <a:ext cx="1530162" cy="346313"/>
          </a:xfrm>
          <a:prstGeom prst="rect">
            <a:avLst/>
          </a:prstGeom>
          <a:noFill/>
        </p:spPr>
        <p:txBody>
          <a:bodyPr wrap="square" rtlCol="0">
            <a:spAutoFit/>
          </a:bodyPr>
          <a:lstStyle>
            <a:defPPr>
              <a:defRPr lang="zh-CN"/>
            </a:defPPr>
            <a:lvl1pPr>
              <a:defRPr sz="1264" b="1">
                <a:solidFill>
                  <a:schemeClr val="bg1"/>
                </a:solidFill>
                <a:latin typeface="+mn-lt"/>
                <a:ea typeface="微软雅黑" panose="020B0503020204020204" pitchFamily="34" charset="-122"/>
              </a:defRPr>
            </a:lvl1pPr>
          </a:lstStyle>
          <a:p>
            <a:pPr>
              <a:lnSpc>
                <a:spcPct val="130000"/>
              </a:lnSpc>
            </a:pPr>
            <a:r>
              <a:rPr lang="zh-CN" altLang="en-US" sz="1199" dirty="0">
                <a:latin typeface="SF Orson Casual Heavy" panose="00000400000000000000" pitchFamily="2" charset="0"/>
                <a:ea typeface="幼圆" panose="02010509060101010101" pitchFamily="49" charset="-122"/>
                <a:cs typeface="+mn-ea"/>
                <a:sym typeface="SF Orson Casual Heavy" panose="00000400000000000000" pitchFamily="2" charset="0"/>
              </a:rPr>
              <a:t> </a:t>
            </a:r>
            <a:r>
              <a:rPr lang="zh-CN" altLang="en-US" sz="1400" dirty="0">
                <a:latin typeface="SF Orson Casual Heavy" panose="00000400000000000000" pitchFamily="2" charset="0"/>
                <a:ea typeface="幼圆" panose="02010509060101010101" pitchFamily="49" charset="-122"/>
                <a:cs typeface="+mn-ea"/>
                <a:sym typeface="SF Orson Casual Heavy" panose="00000400000000000000" pitchFamily="2" charset="0"/>
              </a:rPr>
              <a:t>推荐多样性问题</a:t>
            </a:r>
            <a:endParaRPr lang="zh-CN" altLang="en-US" sz="1199"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val="36303746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linds(horizontal)">
                                      <p:cBhvr>
                                        <p:cTn id="7" dur="250"/>
                                        <p:tgtEl>
                                          <p:spTgt spid="44"/>
                                        </p:tgtEl>
                                      </p:cBhvr>
                                    </p:animEffect>
                                  </p:childTnLst>
                                </p:cTn>
                              </p:par>
                            </p:childTnLst>
                          </p:cTn>
                        </p:par>
                        <p:par>
                          <p:cTn id="8" fill="hold">
                            <p:stCondLst>
                              <p:cond delay="250"/>
                            </p:stCondLst>
                            <p:childTnLst>
                              <p:par>
                                <p:cTn id="9" presetID="3"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linds(horizontal)">
                                      <p:cBhvr>
                                        <p:cTn id="11" dur="250"/>
                                        <p:tgtEl>
                                          <p:spTgt spid="46"/>
                                        </p:tgtEl>
                                      </p:cBhvr>
                                    </p:animEffect>
                                  </p:childTnLst>
                                </p:cTn>
                              </p:par>
                            </p:childTnLst>
                          </p:cTn>
                        </p:par>
                        <p:par>
                          <p:cTn id="12" fill="hold">
                            <p:stCondLst>
                              <p:cond delay="500"/>
                            </p:stCondLst>
                            <p:childTnLst>
                              <p:par>
                                <p:cTn id="13" presetID="3" presetClass="entr" presetSubtype="1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linds(horizontal)">
                                      <p:cBhvr>
                                        <p:cTn id="15" dur="250"/>
                                        <p:tgtEl>
                                          <p:spTgt spid="40"/>
                                        </p:tgtEl>
                                      </p:cBhvr>
                                    </p:animEffect>
                                  </p:childTnLst>
                                </p:cTn>
                              </p:par>
                            </p:childTnLst>
                          </p:cTn>
                        </p:par>
                        <p:par>
                          <p:cTn id="16" fill="hold">
                            <p:stCondLst>
                              <p:cond delay="750"/>
                            </p:stCondLst>
                            <p:childTnLst>
                              <p:par>
                                <p:cTn id="17" presetID="3" presetClass="entr" presetSubtype="1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linds(horizontal)">
                                      <p:cBhvr>
                                        <p:cTn id="19" dur="250"/>
                                        <p:tgtEl>
                                          <p:spTgt spid="42"/>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mph" presetSubtype="0" fill="hold" nodeType="clickEffect">
                                  <p:stCondLst>
                                    <p:cond delay="0"/>
                                  </p:stCondLst>
                                  <p:childTnLst>
                                    <p:animEffect transition="out" filter="fade">
                                      <p:cBhvr>
                                        <p:cTn id="23" dur="500" tmFilter="0, 0; .2, .5; .8, .5; 1, 0"/>
                                        <p:tgtEl>
                                          <p:spTgt spid="49">
                                            <p:txEl>
                                              <p:pRg st="0" end="0"/>
                                            </p:txEl>
                                          </p:spTgt>
                                        </p:tgtEl>
                                      </p:cBhvr>
                                    </p:animEffect>
                                    <p:animScale>
                                      <p:cBhvr>
                                        <p:cTn id="24" dur="250" autoRev="1" fill="hold"/>
                                        <p:tgtEl>
                                          <p:spTgt spid="49">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4"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681569" y="1553907"/>
            <a:ext cx="1637529" cy="443096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 name="Freeform 6"/>
          <p:cNvSpPr>
            <a:spLocks/>
          </p:cNvSpPr>
          <p:nvPr/>
        </p:nvSpPr>
        <p:spPr bwMode="auto">
          <a:xfrm>
            <a:off x="2517769" y="1553907"/>
            <a:ext cx="1639035" cy="443096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chemeClr val="tx1">
              <a:lumMod val="65000"/>
              <a:lumOff val="35000"/>
            </a:schemeClr>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Freeform 7"/>
          <p:cNvSpPr>
            <a:spLocks/>
          </p:cNvSpPr>
          <p:nvPr/>
        </p:nvSpPr>
        <p:spPr bwMode="auto">
          <a:xfrm>
            <a:off x="4355474" y="1553907"/>
            <a:ext cx="1637529" cy="443096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287"/>
                  <a:pt x="230" y="449"/>
                  <a:pt x="230" y="621"/>
                </a:cubicBezTo>
                <a:cubicBezTo>
                  <a:pt x="153" y="621"/>
                  <a:pt x="77" y="621"/>
                  <a:pt x="0" y="621"/>
                </a:cubicBezTo>
                <a:cubicBezTo>
                  <a:pt x="0" y="449"/>
                  <a:pt x="0" y="287"/>
                  <a:pt x="0" y="115"/>
                </a:cubicBezTo>
                <a:cubicBezTo>
                  <a:pt x="0" y="52"/>
                  <a:pt x="52" y="0"/>
                  <a:pt x="115" y="0"/>
                </a:cubicBezTo>
                <a:close/>
              </a:path>
            </a:pathLst>
          </a:custGeom>
          <a:solidFill>
            <a:srgbClr val="0070C0"/>
          </a:solidFill>
          <a:ln w="9525">
            <a:noFill/>
            <a:round/>
            <a:headEnd/>
            <a:tailEnd/>
          </a:ln>
          <a:effectLst>
            <a:outerShdw blurRad="149987" dist="250190" dir="8460000" algn="ctr">
              <a:srgbClr val="000000">
                <a:alpha val="28000"/>
              </a:srgbClr>
            </a:outerShdw>
          </a:effectLst>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 name="Freeform 8"/>
          <p:cNvSpPr>
            <a:spLocks/>
          </p:cNvSpPr>
          <p:nvPr/>
        </p:nvSpPr>
        <p:spPr bwMode="auto">
          <a:xfrm>
            <a:off x="6193180" y="1553907"/>
            <a:ext cx="1637529" cy="4430961"/>
          </a:xfrm>
          <a:custGeom>
            <a:avLst/>
            <a:gdLst>
              <a:gd name="T0" fmla="*/ 115 w 230"/>
              <a:gd name="T1" fmla="*/ 0 h 621"/>
              <a:gd name="T2" fmla="*/ 115 w 230"/>
              <a:gd name="T3" fmla="*/ 0 h 621"/>
              <a:gd name="T4" fmla="*/ 230 w 230"/>
              <a:gd name="T5" fmla="*/ 115 h 621"/>
              <a:gd name="T6" fmla="*/ 230 w 230"/>
              <a:gd name="T7" fmla="*/ 621 h 621"/>
              <a:gd name="T8" fmla="*/ 0 w 230"/>
              <a:gd name="T9" fmla="*/ 621 h 621"/>
              <a:gd name="T10" fmla="*/ 0 w 230"/>
              <a:gd name="T11" fmla="*/ 115 h 621"/>
              <a:gd name="T12" fmla="*/ 115 w 230"/>
              <a:gd name="T13" fmla="*/ 0 h 621"/>
            </a:gdLst>
            <a:ahLst/>
            <a:cxnLst>
              <a:cxn ang="0">
                <a:pos x="T0" y="T1"/>
              </a:cxn>
              <a:cxn ang="0">
                <a:pos x="T2" y="T3"/>
              </a:cxn>
              <a:cxn ang="0">
                <a:pos x="T4" y="T5"/>
              </a:cxn>
              <a:cxn ang="0">
                <a:pos x="T6" y="T7"/>
              </a:cxn>
              <a:cxn ang="0">
                <a:pos x="T8" y="T9"/>
              </a:cxn>
              <a:cxn ang="0">
                <a:pos x="T10" y="T11"/>
              </a:cxn>
              <a:cxn ang="0">
                <a:pos x="T12" y="T13"/>
              </a:cxn>
            </a:cxnLst>
            <a:rect l="0" t="0" r="r" b="b"/>
            <a:pathLst>
              <a:path w="230" h="621">
                <a:moveTo>
                  <a:pt x="115" y="0"/>
                </a:moveTo>
                <a:cubicBezTo>
                  <a:pt x="115" y="0"/>
                  <a:pt x="115" y="0"/>
                  <a:pt x="115" y="0"/>
                </a:cubicBezTo>
                <a:cubicBezTo>
                  <a:pt x="178" y="0"/>
                  <a:pt x="230" y="52"/>
                  <a:pt x="230" y="115"/>
                </a:cubicBezTo>
                <a:cubicBezTo>
                  <a:pt x="230" y="621"/>
                  <a:pt x="230" y="621"/>
                  <a:pt x="230" y="621"/>
                </a:cubicBezTo>
                <a:cubicBezTo>
                  <a:pt x="0" y="621"/>
                  <a:pt x="0" y="621"/>
                  <a:pt x="0" y="621"/>
                </a:cubicBezTo>
                <a:cubicBezTo>
                  <a:pt x="0" y="115"/>
                  <a:pt x="0" y="115"/>
                  <a:pt x="0" y="115"/>
                </a:cubicBezTo>
                <a:cubicBezTo>
                  <a:pt x="0" y="52"/>
                  <a:pt x="52" y="0"/>
                  <a:pt x="115" y="0"/>
                </a:cubicBez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0" name="组合 29"/>
          <p:cNvGrpSpPr/>
          <p:nvPr/>
        </p:nvGrpSpPr>
        <p:grpSpPr>
          <a:xfrm>
            <a:off x="887767" y="1761609"/>
            <a:ext cx="1232662" cy="1234167"/>
            <a:chOff x="3183724" y="1895945"/>
            <a:chExt cx="1300002" cy="1301589"/>
          </a:xfrm>
        </p:grpSpPr>
        <p:grpSp>
          <p:nvGrpSpPr>
            <p:cNvPr id="26" name="组合 25"/>
            <p:cNvGrpSpPr/>
            <p:nvPr/>
          </p:nvGrpSpPr>
          <p:grpSpPr>
            <a:xfrm>
              <a:off x="3183724" y="1895945"/>
              <a:ext cx="1300002" cy="1301589"/>
              <a:chOff x="3183724" y="1895945"/>
              <a:chExt cx="1300002" cy="1301589"/>
            </a:xfrm>
          </p:grpSpPr>
          <p:sp>
            <p:nvSpPr>
              <p:cNvPr id="6" name="Oval 9"/>
              <p:cNvSpPr>
                <a:spLocks noChangeArrowheads="1"/>
              </p:cNvSpPr>
              <p:nvPr/>
            </p:nvSpPr>
            <p:spPr bwMode="auto">
              <a:xfrm>
                <a:off x="3183724" y="1895945"/>
                <a:ext cx="1300002" cy="130158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0" name="Oval 13"/>
              <p:cNvSpPr>
                <a:spLocks noChangeArrowheads="1"/>
              </p:cNvSpPr>
              <p:nvPr/>
            </p:nvSpPr>
            <p:spPr bwMode="auto">
              <a:xfrm>
                <a:off x="3282137" y="1992770"/>
                <a:ext cx="1095240" cy="1098414"/>
              </a:xfrm>
              <a:prstGeom prst="ellipse">
                <a:avLst/>
              </a:prstGeom>
              <a:solidFill>
                <a:schemeClr val="tx1">
                  <a:lumMod val="65000"/>
                  <a:lumOff val="35000"/>
                </a:schemeClr>
              </a:solidFill>
              <a:ln w="9525">
                <a:noFill/>
                <a:round/>
                <a:headEnd/>
                <a:tailEnd/>
              </a:ln>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1" name="Oval 14"/>
            <p:cNvSpPr>
              <a:spLocks noChangeArrowheads="1"/>
            </p:cNvSpPr>
            <p:nvPr/>
          </p:nvSpPr>
          <p:spPr bwMode="auto">
            <a:xfrm>
              <a:off x="3364677" y="2075309"/>
              <a:ext cx="938097" cy="9412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1" name="组合 30"/>
          <p:cNvGrpSpPr/>
          <p:nvPr/>
        </p:nvGrpSpPr>
        <p:grpSpPr>
          <a:xfrm>
            <a:off x="2725470" y="1761609"/>
            <a:ext cx="1223632" cy="1234167"/>
            <a:chOff x="5121820" y="1895945"/>
            <a:chExt cx="1290479" cy="1301589"/>
          </a:xfrm>
        </p:grpSpPr>
        <p:grpSp>
          <p:nvGrpSpPr>
            <p:cNvPr id="27" name="组合 26"/>
            <p:cNvGrpSpPr/>
            <p:nvPr/>
          </p:nvGrpSpPr>
          <p:grpSpPr>
            <a:xfrm>
              <a:off x="5121820" y="1895945"/>
              <a:ext cx="1290479" cy="1301589"/>
              <a:chOff x="5121820" y="1895945"/>
              <a:chExt cx="1290479" cy="1301589"/>
            </a:xfrm>
          </p:grpSpPr>
          <p:sp>
            <p:nvSpPr>
              <p:cNvPr id="7" name="Oval 10"/>
              <p:cNvSpPr>
                <a:spLocks noChangeArrowheads="1"/>
              </p:cNvSpPr>
              <p:nvPr/>
            </p:nvSpPr>
            <p:spPr bwMode="auto">
              <a:xfrm>
                <a:off x="5121820" y="1895945"/>
                <a:ext cx="1290479" cy="130158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2" name="Oval 15"/>
              <p:cNvSpPr>
                <a:spLocks noChangeArrowheads="1"/>
              </p:cNvSpPr>
              <p:nvPr/>
            </p:nvSpPr>
            <p:spPr bwMode="auto">
              <a:xfrm>
                <a:off x="5218648" y="1992770"/>
                <a:ext cx="1096828" cy="1098414"/>
              </a:xfrm>
              <a:prstGeom prst="ellipse">
                <a:avLst/>
              </a:prstGeom>
              <a:solidFill>
                <a:srgbClr val="0070C0"/>
              </a:solidFill>
              <a:ln w="9525">
                <a:noFill/>
                <a:round/>
                <a:headEnd/>
                <a:tailEnd/>
              </a:ln>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15" name="Oval 18"/>
            <p:cNvSpPr>
              <a:spLocks noChangeArrowheads="1"/>
            </p:cNvSpPr>
            <p:nvPr/>
          </p:nvSpPr>
          <p:spPr bwMode="auto">
            <a:xfrm>
              <a:off x="5301185" y="2075309"/>
              <a:ext cx="939684" cy="9412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5" name="组合 34"/>
          <p:cNvGrpSpPr/>
          <p:nvPr/>
        </p:nvGrpSpPr>
        <p:grpSpPr>
          <a:xfrm>
            <a:off x="1130083" y="2067142"/>
            <a:ext cx="633640" cy="629124"/>
            <a:chOff x="3106328" y="2030669"/>
            <a:chExt cx="668338" cy="663575"/>
          </a:xfrm>
        </p:grpSpPr>
        <p:sp>
          <p:nvSpPr>
            <p:cNvPr id="22" name="Freeform 25"/>
            <p:cNvSpPr>
              <a:spLocks/>
            </p:cNvSpPr>
            <p:nvPr/>
          </p:nvSpPr>
          <p:spPr bwMode="auto">
            <a:xfrm>
              <a:off x="3339690" y="2030669"/>
              <a:ext cx="330200" cy="180975"/>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Freeform 26"/>
            <p:cNvSpPr>
              <a:spLocks noEditPoints="1"/>
            </p:cNvSpPr>
            <p:nvPr/>
          </p:nvSpPr>
          <p:spPr bwMode="auto">
            <a:xfrm>
              <a:off x="3106328" y="2129094"/>
              <a:ext cx="668338" cy="565150"/>
            </a:xfrm>
            <a:custGeom>
              <a:avLst/>
              <a:gdLst>
                <a:gd name="T0" fmla="*/ 30 w 89"/>
                <a:gd name="T1" fmla="*/ 36 h 75"/>
                <a:gd name="T2" fmla="*/ 17 w 89"/>
                <a:gd name="T3" fmla="*/ 0 h 75"/>
                <a:gd name="T4" fmla="*/ 17 w 89"/>
                <a:gd name="T5" fmla="*/ 1 h 75"/>
                <a:gd name="T6" fmla="*/ 18 w 89"/>
                <a:gd name="T7" fmla="*/ 1 h 75"/>
                <a:gd name="T8" fmla="*/ 18 w 89"/>
                <a:gd name="T9" fmla="*/ 2 h 75"/>
                <a:gd name="T10" fmla="*/ 18 w 89"/>
                <a:gd name="T11" fmla="*/ 2 h 75"/>
                <a:gd name="T12" fmla="*/ 18 w 89"/>
                <a:gd name="T13" fmla="*/ 2 h 75"/>
                <a:gd name="T14" fmla="*/ 18 w 89"/>
                <a:gd name="T15" fmla="*/ 2 h 75"/>
                <a:gd name="T16" fmla="*/ 18 w 89"/>
                <a:gd name="T17" fmla="*/ 3 h 75"/>
                <a:gd name="T18" fmla="*/ 18 w 89"/>
                <a:gd name="T19" fmla="*/ 3 h 75"/>
                <a:gd name="T20" fmla="*/ 18 w 89"/>
                <a:gd name="T21" fmla="*/ 3 h 75"/>
                <a:gd name="T22" fmla="*/ 19 w 89"/>
                <a:gd name="T23" fmla="*/ 4 h 75"/>
                <a:gd name="T24" fmla="*/ 39 w 89"/>
                <a:gd name="T25" fmla="*/ 13 h 75"/>
                <a:gd name="T26" fmla="*/ 84 w 89"/>
                <a:gd name="T27" fmla="*/ 13 h 75"/>
                <a:gd name="T28" fmla="*/ 74 w 89"/>
                <a:gd name="T29" fmla="*/ 45 h 75"/>
                <a:gd name="T30" fmla="*/ 48 w 89"/>
                <a:gd name="T31" fmla="*/ 45 h 75"/>
                <a:gd name="T32" fmla="*/ 74 w 89"/>
                <a:gd name="T33" fmla="*/ 54 h 75"/>
                <a:gd name="T34" fmla="*/ 33 w 89"/>
                <a:gd name="T35" fmla="*/ 58 h 75"/>
                <a:gd name="T36" fmla="*/ 14 w 89"/>
                <a:gd name="T37" fmla="*/ 5 h 75"/>
                <a:gd name="T38" fmla="*/ 71 w 89"/>
                <a:gd name="T39" fmla="*/ 67 h 75"/>
                <a:gd name="T40" fmla="*/ 67 w 89"/>
                <a:gd name="T41" fmla="*/ 59 h 75"/>
                <a:gd name="T42" fmla="*/ 67 w 89"/>
                <a:gd name="T43" fmla="*/ 59 h 75"/>
                <a:gd name="T44" fmla="*/ 25 w 89"/>
                <a:gd name="T45" fmla="*/ 22 h 75"/>
                <a:gd name="T46" fmla="*/ 25 w 89"/>
                <a:gd name="T47" fmla="*/ 22 h 75"/>
                <a:gd name="T48" fmla="*/ 23 w 89"/>
                <a:gd name="T49" fmla="*/ 17 h 75"/>
                <a:gd name="T50" fmla="*/ 24 w 89"/>
                <a:gd name="T51" fmla="*/ 18 h 75"/>
                <a:gd name="T52" fmla="*/ 24 w 89"/>
                <a:gd name="T53" fmla="*/ 18 h 75"/>
                <a:gd name="T54" fmla="*/ 24 w 89"/>
                <a:gd name="T55" fmla="*/ 19 h 75"/>
                <a:gd name="T56" fmla="*/ 24 w 89"/>
                <a:gd name="T57" fmla="*/ 20 h 75"/>
                <a:gd name="T58" fmla="*/ 24 w 89"/>
                <a:gd name="T59" fmla="*/ 20 h 75"/>
                <a:gd name="T60" fmla="*/ 24 w 89"/>
                <a:gd name="T61" fmla="*/ 20 h 75"/>
                <a:gd name="T62" fmla="*/ 27 w 89"/>
                <a:gd name="T63" fmla="*/ 27 h 75"/>
                <a:gd name="T64" fmla="*/ 27 w 89"/>
                <a:gd name="T65" fmla="*/ 27 h 75"/>
                <a:gd name="T66" fmla="*/ 27 w 89"/>
                <a:gd name="T67" fmla="*/ 27 h 75"/>
                <a:gd name="T68" fmla="*/ 27 w 89"/>
                <a:gd name="T69" fmla="*/ 28 h 75"/>
                <a:gd name="T70" fmla="*/ 27 w 89"/>
                <a:gd name="T71" fmla="*/ 28 h 75"/>
                <a:gd name="T72" fmla="*/ 27 w 89"/>
                <a:gd name="T73" fmla="*/ 27 h 75"/>
                <a:gd name="T74" fmla="*/ 18 w 89"/>
                <a:gd name="T75" fmla="*/ 2 h 75"/>
                <a:gd name="T76" fmla="*/ 18 w 89"/>
                <a:gd name="T77" fmla="*/ 2 h 75"/>
                <a:gd name="T78" fmla="*/ 18 w 89"/>
                <a:gd name="T79" fmla="*/ 4 h 75"/>
                <a:gd name="T80" fmla="*/ 35 w 89"/>
                <a:gd name="T81" fmla="*/ 67 h 75"/>
                <a:gd name="T82" fmla="*/ 39 w 89"/>
                <a:gd name="T83" fmla="*/ 75 h 75"/>
                <a:gd name="T84" fmla="*/ 58 w 89"/>
                <a:gd name="T85" fmla="*/ 41 h 75"/>
                <a:gd name="T86" fmla="*/ 63 w 89"/>
                <a:gd name="T87" fmla="*/ 41 h 75"/>
                <a:gd name="T88" fmla="*/ 63 w 89"/>
                <a:gd name="T89" fmla="*/ 41 h 75"/>
                <a:gd name="T90" fmla="*/ 25 w 89"/>
                <a:gd name="T91" fmla="*/ 21 h 75"/>
                <a:gd name="T92" fmla="*/ 25 w 89"/>
                <a:gd name="T93" fmla="*/ 21 h 75"/>
                <a:gd name="T94" fmla="*/ 25 w 89"/>
                <a:gd name="T95" fmla="*/ 22 h 75"/>
                <a:gd name="T96" fmla="*/ 61 w 89"/>
                <a:gd name="T97" fmla="*/ 22 h 75"/>
                <a:gd name="T98" fmla="*/ 46 w 89"/>
                <a:gd name="T99" fmla="*/ 31 h 75"/>
                <a:gd name="T100" fmla="*/ 64 w 89"/>
                <a:gd name="T101" fmla="*/ 31 h 75"/>
                <a:gd name="T102" fmla="*/ 64 w 89"/>
                <a:gd name="T103" fmla="*/ 31 h 75"/>
                <a:gd name="T104" fmla="*/ 81 w 89"/>
                <a:gd name="T105" fmla="*/ 2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6" name="组合 35"/>
          <p:cNvGrpSpPr/>
          <p:nvPr/>
        </p:nvGrpSpPr>
        <p:grpSpPr>
          <a:xfrm>
            <a:off x="3074651" y="2089719"/>
            <a:ext cx="532799" cy="534304"/>
            <a:chOff x="5157378" y="2054482"/>
            <a:chExt cx="561975" cy="563563"/>
          </a:xfrm>
        </p:grpSpPr>
        <p:sp>
          <p:nvSpPr>
            <p:cNvPr id="24" name="Freeform 27"/>
            <p:cNvSpPr>
              <a:spLocks/>
            </p:cNvSpPr>
            <p:nvPr/>
          </p:nvSpPr>
          <p:spPr bwMode="auto">
            <a:xfrm>
              <a:off x="5157378" y="2362457"/>
              <a:ext cx="561975" cy="255588"/>
            </a:xfrm>
            <a:custGeom>
              <a:avLst/>
              <a:gdLst>
                <a:gd name="T0" fmla="*/ 0 w 75"/>
                <a:gd name="T1" fmla="*/ 16 h 34"/>
                <a:gd name="T2" fmla="*/ 7 w 75"/>
                <a:gd name="T3" fmla="*/ 5 h 34"/>
                <a:gd name="T4" fmla="*/ 25 w 75"/>
                <a:gd name="T5" fmla="*/ 0 h 34"/>
                <a:gd name="T6" fmla="*/ 37 w 75"/>
                <a:gd name="T7" fmla="*/ 21 h 34"/>
                <a:gd name="T8" fmla="*/ 50 w 75"/>
                <a:gd name="T9" fmla="*/ 0 h 34"/>
                <a:gd name="T10" fmla="*/ 67 w 75"/>
                <a:gd name="T11" fmla="*/ 5 h 34"/>
                <a:gd name="T12" fmla="*/ 75 w 75"/>
                <a:gd name="T13" fmla="*/ 16 h 34"/>
                <a:gd name="T14" fmla="*/ 75 w 75"/>
                <a:gd name="T15" fmla="*/ 34 h 34"/>
                <a:gd name="T16" fmla="*/ 37 w 75"/>
                <a:gd name="T17" fmla="*/ 34 h 34"/>
                <a:gd name="T18" fmla="*/ 0 w 75"/>
                <a:gd name="T19" fmla="*/ 34 h 34"/>
                <a:gd name="T20" fmla="*/ 0 w 75"/>
                <a:gd name="T2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Freeform 28"/>
            <p:cNvSpPr>
              <a:spLocks/>
            </p:cNvSpPr>
            <p:nvPr/>
          </p:nvSpPr>
          <p:spPr bwMode="auto">
            <a:xfrm>
              <a:off x="5306603" y="2054482"/>
              <a:ext cx="263525" cy="307975"/>
            </a:xfrm>
            <a:custGeom>
              <a:avLst/>
              <a:gdLst>
                <a:gd name="T0" fmla="*/ 17 w 35"/>
                <a:gd name="T1" fmla="*/ 41 h 41"/>
                <a:gd name="T2" fmla="*/ 5 w 35"/>
                <a:gd name="T3" fmla="*/ 32 h 41"/>
                <a:gd name="T4" fmla="*/ 1 w 35"/>
                <a:gd name="T5" fmla="*/ 12 h 41"/>
                <a:gd name="T6" fmla="*/ 17 w 35"/>
                <a:gd name="T7" fmla="*/ 0 h 41"/>
                <a:gd name="T8" fmla="*/ 33 w 35"/>
                <a:gd name="T9" fmla="*/ 12 h 41"/>
                <a:gd name="T10" fmla="*/ 29 w 35"/>
                <a:gd name="T11" fmla="*/ 32 h 41"/>
                <a:gd name="T12" fmla="*/ 17 w 35"/>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39" name="TextBox 19"/>
          <p:cNvSpPr txBox="1">
            <a:spLocks noChangeArrowheads="1"/>
          </p:cNvSpPr>
          <p:nvPr/>
        </p:nvSpPr>
        <p:spPr bwMode="auto">
          <a:xfrm>
            <a:off x="681569" y="3230946"/>
            <a:ext cx="1636024" cy="15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热点类别推荐</a:t>
            </a: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基于电影类别</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a:t>
            </a: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给出相应类别</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高分电影榜单</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19"/>
          <p:cNvSpPr txBox="1">
            <a:spLocks noChangeArrowheads="1"/>
          </p:cNvSpPr>
          <p:nvPr/>
        </p:nvSpPr>
        <p:spPr bwMode="auto">
          <a:xfrm>
            <a:off x="2507371" y="3230946"/>
            <a:ext cx="1636024" cy="15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相似电影推荐</a:t>
            </a: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基于电影相似</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a:t>
            </a: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关系，给出最</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近邻电影推荐</a:t>
            </a:r>
            <a:endParaRPr lang="zh-CN"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48" name="组合 47"/>
          <p:cNvGrpSpPr/>
          <p:nvPr/>
        </p:nvGrpSpPr>
        <p:grpSpPr>
          <a:xfrm>
            <a:off x="4534852" y="1761609"/>
            <a:ext cx="1232662" cy="1234167"/>
            <a:chOff x="3183724" y="1895945"/>
            <a:chExt cx="1300002" cy="1301589"/>
          </a:xfrm>
        </p:grpSpPr>
        <p:grpSp>
          <p:nvGrpSpPr>
            <p:cNvPr id="49" name="组合 48"/>
            <p:cNvGrpSpPr/>
            <p:nvPr/>
          </p:nvGrpSpPr>
          <p:grpSpPr>
            <a:xfrm>
              <a:off x="3183724" y="1895945"/>
              <a:ext cx="1300002" cy="1301589"/>
              <a:chOff x="3183724" y="1895945"/>
              <a:chExt cx="1300002" cy="1301589"/>
            </a:xfrm>
          </p:grpSpPr>
          <p:sp>
            <p:nvSpPr>
              <p:cNvPr id="51" name="Oval 9"/>
              <p:cNvSpPr>
                <a:spLocks noChangeArrowheads="1"/>
              </p:cNvSpPr>
              <p:nvPr/>
            </p:nvSpPr>
            <p:spPr bwMode="auto">
              <a:xfrm>
                <a:off x="3183724" y="1895945"/>
                <a:ext cx="1300002" cy="130158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2" name="Oval 13"/>
              <p:cNvSpPr>
                <a:spLocks noChangeArrowheads="1"/>
              </p:cNvSpPr>
              <p:nvPr/>
            </p:nvSpPr>
            <p:spPr bwMode="auto">
              <a:xfrm>
                <a:off x="3282137" y="1992770"/>
                <a:ext cx="1095240" cy="1098414"/>
              </a:xfrm>
              <a:prstGeom prst="ellipse">
                <a:avLst/>
              </a:prstGeom>
              <a:solidFill>
                <a:schemeClr val="tx1">
                  <a:lumMod val="65000"/>
                  <a:lumOff val="35000"/>
                </a:schemeClr>
              </a:solidFill>
              <a:ln w="9525">
                <a:noFill/>
                <a:round/>
                <a:headEnd/>
                <a:tailEnd/>
              </a:ln>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50" name="Oval 14"/>
            <p:cNvSpPr>
              <a:spLocks noChangeArrowheads="1"/>
            </p:cNvSpPr>
            <p:nvPr/>
          </p:nvSpPr>
          <p:spPr bwMode="auto">
            <a:xfrm>
              <a:off x="3364677" y="2075309"/>
              <a:ext cx="938097" cy="9412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42" name="TextBox 19"/>
          <p:cNvSpPr txBox="1">
            <a:spLocks noChangeArrowheads="1"/>
          </p:cNvSpPr>
          <p:nvPr/>
        </p:nvSpPr>
        <p:spPr bwMode="auto">
          <a:xfrm>
            <a:off x="4333172" y="3230946"/>
            <a:ext cx="1636024" cy="15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猜你喜欢</a:t>
            </a: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基于预测用户</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a:t>
            </a: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电影打分，推</a:t>
            </a:r>
            <a:endPar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荐</a:t>
            </a:r>
            <a:r>
              <a:rPr lang="en-US"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top_N</a:t>
            </a: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高分</a:t>
            </a:r>
            <a:endParaRPr lang="zh-CN"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37" name="组合 36"/>
          <p:cNvGrpSpPr/>
          <p:nvPr/>
        </p:nvGrpSpPr>
        <p:grpSpPr>
          <a:xfrm>
            <a:off x="4889781" y="2103262"/>
            <a:ext cx="568921" cy="549355"/>
            <a:chOff x="7071903" y="2068769"/>
            <a:chExt cx="600075" cy="579438"/>
          </a:xfrm>
        </p:grpSpPr>
        <p:sp>
          <p:nvSpPr>
            <p:cNvPr id="20" name="Freeform 23"/>
            <p:cNvSpPr>
              <a:spLocks/>
            </p:cNvSpPr>
            <p:nvPr/>
          </p:nvSpPr>
          <p:spPr bwMode="auto">
            <a:xfrm>
              <a:off x="7071903" y="2068769"/>
              <a:ext cx="563563" cy="557213"/>
            </a:xfrm>
            <a:custGeom>
              <a:avLst/>
              <a:gdLst>
                <a:gd name="T0" fmla="*/ 345 w 355"/>
                <a:gd name="T1" fmla="*/ 48 h 351"/>
                <a:gd name="T2" fmla="*/ 345 w 355"/>
                <a:gd name="T3" fmla="*/ 48 h 351"/>
                <a:gd name="T4" fmla="*/ 355 w 355"/>
                <a:gd name="T5" fmla="*/ 76 h 351"/>
                <a:gd name="T6" fmla="*/ 312 w 355"/>
                <a:gd name="T7" fmla="*/ 123 h 351"/>
                <a:gd name="T8" fmla="*/ 279 w 355"/>
                <a:gd name="T9" fmla="*/ 114 h 351"/>
                <a:gd name="T10" fmla="*/ 279 w 355"/>
                <a:gd name="T11" fmla="*/ 114 h 351"/>
                <a:gd name="T12" fmla="*/ 114 w 355"/>
                <a:gd name="T13" fmla="*/ 275 h 351"/>
                <a:gd name="T14" fmla="*/ 114 w 355"/>
                <a:gd name="T15" fmla="*/ 280 h 351"/>
                <a:gd name="T16" fmla="*/ 123 w 355"/>
                <a:gd name="T17" fmla="*/ 313 h 351"/>
                <a:gd name="T18" fmla="*/ 76 w 355"/>
                <a:gd name="T19" fmla="*/ 351 h 351"/>
                <a:gd name="T20" fmla="*/ 47 w 355"/>
                <a:gd name="T21" fmla="*/ 346 h 351"/>
                <a:gd name="T22" fmla="*/ 47 w 355"/>
                <a:gd name="T23" fmla="*/ 346 h 351"/>
                <a:gd name="T24" fmla="*/ 47 w 355"/>
                <a:gd name="T25" fmla="*/ 341 h 351"/>
                <a:gd name="T26" fmla="*/ 80 w 355"/>
                <a:gd name="T27" fmla="*/ 313 h 351"/>
                <a:gd name="T28" fmla="*/ 66 w 355"/>
                <a:gd name="T29" fmla="*/ 289 h 351"/>
                <a:gd name="T30" fmla="*/ 43 w 355"/>
                <a:gd name="T31" fmla="*/ 275 h 351"/>
                <a:gd name="T32" fmla="*/ 14 w 355"/>
                <a:gd name="T33" fmla="*/ 308 h 351"/>
                <a:gd name="T34" fmla="*/ 9 w 355"/>
                <a:gd name="T35" fmla="*/ 308 h 351"/>
                <a:gd name="T36" fmla="*/ 9 w 355"/>
                <a:gd name="T37" fmla="*/ 308 h 351"/>
                <a:gd name="T38" fmla="*/ 0 w 355"/>
                <a:gd name="T39" fmla="*/ 275 h 351"/>
                <a:gd name="T40" fmla="*/ 43 w 355"/>
                <a:gd name="T41" fmla="*/ 232 h 351"/>
                <a:gd name="T42" fmla="*/ 76 w 355"/>
                <a:gd name="T43" fmla="*/ 242 h 351"/>
                <a:gd name="T44" fmla="*/ 80 w 355"/>
                <a:gd name="T45" fmla="*/ 242 h 351"/>
                <a:gd name="T46" fmla="*/ 241 w 355"/>
                <a:gd name="T47" fmla="*/ 81 h 351"/>
                <a:gd name="T48" fmla="*/ 241 w 355"/>
                <a:gd name="T49" fmla="*/ 76 h 351"/>
                <a:gd name="T50" fmla="*/ 232 w 355"/>
                <a:gd name="T51" fmla="*/ 43 h 351"/>
                <a:gd name="T52" fmla="*/ 279 w 355"/>
                <a:gd name="T53" fmla="*/ 0 h 351"/>
                <a:gd name="T54" fmla="*/ 308 w 355"/>
                <a:gd name="T55" fmla="*/ 10 h 351"/>
                <a:gd name="T56" fmla="*/ 308 w 355"/>
                <a:gd name="T57" fmla="*/ 10 h 351"/>
                <a:gd name="T58" fmla="*/ 308 w 355"/>
                <a:gd name="T59" fmla="*/ 10 h 351"/>
                <a:gd name="T60" fmla="*/ 274 w 355"/>
                <a:gd name="T61" fmla="*/ 43 h 351"/>
                <a:gd name="T62" fmla="*/ 289 w 355"/>
                <a:gd name="T63" fmla="*/ 67 h 351"/>
                <a:gd name="T64" fmla="*/ 312 w 355"/>
                <a:gd name="T65" fmla="*/ 81 h 351"/>
                <a:gd name="T66" fmla="*/ 345 w 355"/>
                <a:gd name="T67" fmla="*/ 48 h 351"/>
                <a:gd name="T68" fmla="*/ 345 w 355"/>
                <a:gd name="T69" fmla="*/ 48 h 351"/>
                <a:gd name="T70" fmla="*/ 345 w 355"/>
                <a:gd name="T71" fmla="*/ 4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5" h="351">
                  <a:moveTo>
                    <a:pt x="345" y="48"/>
                  </a:moveTo>
                  <a:lnTo>
                    <a:pt x="345" y="48"/>
                  </a:lnTo>
                  <a:lnTo>
                    <a:pt x="355" y="76"/>
                  </a:lnTo>
                  <a:lnTo>
                    <a:pt x="312" y="123"/>
                  </a:lnTo>
                  <a:lnTo>
                    <a:pt x="279" y="114"/>
                  </a:lnTo>
                  <a:lnTo>
                    <a:pt x="279" y="114"/>
                  </a:lnTo>
                  <a:lnTo>
                    <a:pt x="114" y="275"/>
                  </a:lnTo>
                  <a:lnTo>
                    <a:pt x="114" y="280"/>
                  </a:lnTo>
                  <a:lnTo>
                    <a:pt x="123" y="313"/>
                  </a:lnTo>
                  <a:lnTo>
                    <a:pt x="76" y="351"/>
                  </a:lnTo>
                  <a:lnTo>
                    <a:pt x="47" y="346"/>
                  </a:lnTo>
                  <a:lnTo>
                    <a:pt x="47" y="346"/>
                  </a:lnTo>
                  <a:lnTo>
                    <a:pt x="47" y="341"/>
                  </a:lnTo>
                  <a:lnTo>
                    <a:pt x="80" y="313"/>
                  </a:lnTo>
                  <a:lnTo>
                    <a:pt x="66" y="289"/>
                  </a:lnTo>
                  <a:lnTo>
                    <a:pt x="43" y="275"/>
                  </a:lnTo>
                  <a:lnTo>
                    <a:pt x="14" y="308"/>
                  </a:lnTo>
                  <a:lnTo>
                    <a:pt x="9" y="308"/>
                  </a:lnTo>
                  <a:lnTo>
                    <a:pt x="9" y="308"/>
                  </a:lnTo>
                  <a:lnTo>
                    <a:pt x="0" y="275"/>
                  </a:lnTo>
                  <a:lnTo>
                    <a:pt x="43" y="232"/>
                  </a:lnTo>
                  <a:lnTo>
                    <a:pt x="76" y="242"/>
                  </a:lnTo>
                  <a:lnTo>
                    <a:pt x="80" y="242"/>
                  </a:lnTo>
                  <a:lnTo>
                    <a:pt x="241" y="81"/>
                  </a:lnTo>
                  <a:lnTo>
                    <a:pt x="241" y="76"/>
                  </a:lnTo>
                  <a:lnTo>
                    <a:pt x="232" y="43"/>
                  </a:lnTo>
                  <a:lnTo>
                    <a:pt x="279" y="0"/>
                  </a:lnTo>
                  <a:lnTo>
                    <a:pt x="308" y="10"/>
                  </a:lnTo>
                  <a:lnTo>
                    <a:pt x="308" y="10"/>
                  </a:lnTo>
                  <a:lnTo>
                    <a:pt x="308" y="10"/>
                  </a:lnTo>
                  <a:lnTo>
                    <a:pt x="274" y="43"/>
                  </a:lnTo>
                  <a:lnTo>
                    <a:pt x="289" y="67"/>
                  </a:lnTo>
                  <a:lnTo>
                    <a:pt x="312" y="81"/>
                  </a:lnTo>
                  <a:lnTo>
                    <a:pt x="345" y="48"/>
                  </a:lnTo>
                  <a:lnTo>
                    <a:pt x="345" y="48"/>
                  </a:lnTo>
                  <a:lnTo>
                    <a:pt x="345" y="48"/>
                  </a:ln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Freeform 24"/>
            <p:cNvSpPr>
              <a:spLocks/>
            </p:cNvSpPr>
            <p:nvPr/>
          </p:nvSpPr>
          <p:spPr bwMode="auto">
            <a:xfrm>
              <a:off x="7102065" y="2076707"/>
              <a:ext cx="569913" cy="571500"/>
            </a:xfrm>
            <a:custGeom>
              <a:avLst/>
              <a:gdLst>
                <a:gd name="T0" fmla="*/ 21 w 76"/>
                <a:gd name="T1" fmla="*/ 18 h 76"/>
                <a:gd name="T2" fmla="*/ 46 w 76"/>
                <a:gd name="T3" fmla="*/ 43 h 76"/>
                <a:gd name="T4" fmla="*/ 52 w 76"/>
                <a:gd name="T5" fmla="*/ 37 h 76"/>
                <a:gd name="T6" fmla="*/ 55 w 76"/>
                <a:gd name="T7" fmla="*/ 40 h 76"/>
                <a:gd name="T8" fmla="*/ 53 w 76"/>
                <a:gd name="T9" fmla="*/ 42 h 76"/>
                <a:gd name="T10" fmla="*/ 74 w 76"/>
                <a:gd name="T11" fmla="*/ 63 h 76"/>
                <a:gd name="T12" fmla="*/ 73 w 76"/>
                <a:gd name="T13" fmla="*/ 73 h 76"/>
                <a:gd name="T14" fmla="*/ 73 w 76"/>
                <a:gd name="T15" fmla="*/ 73 h 76"/>
                <a:gd name="T16" fmla="*/ 63 w 76"/>
                <a:gd name="T17" fmla="*/ 74 h 76"/>
                <a:gd name="T18" fmla="*/ 42 w 76"/>
                <a:gd name="T19" fmla="*/ 53 h 76"/>
                <a:gd name="T20" fmla="*/ 40 w 76"/>
                <a:gd name="T21" fmla="*/ 55 h 76"/>
                <a:gd name="T22" fmla="*/ 37 w 76"/>
                <a:gd name="T23" fmla="*/ 52 h 76"/>
                <a:gd name="T24" fmla="*/ 43 w 76"/>
                <a:gd name="T25" fmla="*/ 46 h 76"/>
                <a:gd name="T26" fmla="*/ 18 w 76"/>
                <a:gd name="T27" fmla="*/ 21 h 76"/>
                <a:gd name="T28" fmla="*/ 11 w 76"/>
                <a:gd name="T29" fmla="*/ 20 h 76"/>
                <a:gd name="T30" fmla="*/ 0 w 76"/>
                <a:gd name="T31" fmla="*/ 9 h 76"/>
                <a:gd name="T32" fmla="*/ 9 w 76"/>
                <a:gd name="T33" fmla="*/ 0 h 76"/>
                <a:gd name="T34" fmla="*/ 21 w 76"/>
                <a:gd name="T35" fmla="*/ 11 h 76"/>
                <a:gd name="T36" fmla="*/ 21 w 76"/>
                <a:gd name="T3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53" name="组合 52"/>
          <p:cNvGrpSpPr/>
          <p:nvPr/>
        </p:nvGrpSpPr>
        <p:grpSpPr>
          <a:xfrm>
            <a:off x="6404574" y="1761609"/>
            <a:ext cx="1223632" cy="1234167"/>
            <a:chOff x="5121820" y="1895945"/>
            <a:chExt cx="1290479" cy="1301589"/>
          </a:xfrm>
        </p:grpSpPr>
        <p:grpSp>
          <p:nvGrpSpPr>
            <p:cNvPr id="54" name="组合 53"/>
            <p:cNvGrpSpPr/>
            <p:nvPr/>
          </p:nvGrpSpPr>
          <p:grpSpPr>
            <a:xfrm>
              <a:off x="5121820" y="1895945"/>
              <a:ext cx="1290479" cy="1301589"/>
              <a:chOff x="5121820" y="1895945"/>
              <a:chExt cx="1290479" cy="1301589"/>
            </a:xfrm>
          </p:grpSpPr>
          <p:sp>
            <p:nvSpPr>
              <p:cNvPr id="56" name="Oval 10"/>
              <p:cNvSpPr>
                <a:spLocks noChangeArrowheads="1"/>
              </p:cNvSpPr>
              <p:nvPr/>
            </p:nvSpPr>
            <p:spPr bwMode="auto">
              <a:xfrm>
                <a:off x="5121820" y="1895945"/>
                <a:ext cx="1290479" cy="130158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7" name="Oval 15"/>
              <p:cNvSpPr>
                <a:spLocks noChangeArrowheads="1"/>
              </p:cNvSpPr>
              <p:nvPr/>
            </p:nvSpPr>
            <p:spPr bwMode="auto">
              <a:xfrm>
                <a:off x="5218648" y="1992770"/>
                <a:ext cx="1096828" cy="1098414"/>
              </a:xfrm>
              <a:prstGeom prst="ellipse">
                <a:avLst/>
              </a:prstGeom>
              <a:solidFill>
                <a:srgbClr val="0070C0"/>
              </a:solidFill>
              <a:ln w="9525">
                <a:noFill/>
                <a:round/>
                <a:headEnd/>
                <a:tailEnd/>
              </a:ln>
              <a:extLst/>
            </p:spPr>
            <p:txBody>
              <a:bodyPr/>
              <a:lstStyle/>
              <a:p>
                <a:pPr>
                  <a:lnSpc>
                    <a:spcPct val="130000"/>
                  </a:lnSpc>
                </a:pPr>
                <a:endParaRPr lang="zh-CN" altLang="en-US" sz="1438">
                  <a:solidFill>
                    <a:srgbClr val="383838"/>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55" name="Oval 18"/>
            <p:cNvSpPr>
              <a:spLocks noChangeArrowheads="1"/>
            </p:cNvSpPr>
            <p:nvPr/>
          </p:nvSpPr>
          <p:spPr bwMode="auto">
            <a:xfrm>
              <a:off x="5301185" y="2075309"/>
              <a:ext cx="939684" cy="9412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38" name="组合 37"/>
          <p:cNvGrpSpPr/>
          <p:nvPr/>
        </p:nvGrpSpPr>
        <p:grpSpPr>
          <a:xfrm>
            <a:off x="6683838" y="2167981"/>
            <a:ext cx="648691" cy="434969"/>
            <a:chOff x="8964203" y="2137032"/>
            <a:chExt cx="684213" cy="458788"/>
          </a:xfrm>
        </p:grpSpPr>
        <p:sp>
          <p:nvSpPr>
            <p:cNvPr id="18" name="Freeform 21"/>
            <p:cNvSpPr>
              <a:spLocks noEditPoints="1"/>
            </p:cNvSpPr>
            <p:nvPr/>
          </p:nvSpPr>
          <p:spPr bwMode="auto">
            <a:xfrm>
              <a:off x="9265828" y="2137032"/>
              <a:ext cx="382588" cy="269875"/>
            </a:xfrm>
            <a:custGeom>
              <a:avLst/>
              <a:gdLst>
                <a:gd name="T0" fmla="*/ 0 w 241"/>
                <a:gd name="T1" fmla="*/ 0 h 170"/>
                <a:gd name="T2" fmla="*/ 241 w 241"/>
                <a:gd name="T3" fmla="*/ 0 h 170"/>
                <a:gd name="T4" fmla="*/ 241 w 241"/>
                <a:gd name="T5" fmla="*/ 170 h 170"/>
                <a:gd name="T6" fmla="*/ 0 w 241"/>
                <a:gd name="T7" fmla="*/ 170 h 170"/>
                <a:gd name="T8" fmla="*/ 0 w 241"/>
                <a:gd name="T9" fmla="*/ 0 h 170"/>
                <a:gd name="T10" fmla="*/ 0 w 241"/>
                <a:gd name="T11" fmla="*/ 0 h 170"/>
                <a:gd name="T12" fmla="*/ 33 w 241"/>
                <a:gd name="T13" fmla="*/ 71 h 170"/>
                <a:gd name="T14" fmla="*/ 33 w 241"/>
                <a:gd name="T15" fmla="*/ 33 h 170"/>
                <a:gd name="T16" fmla="*/ 208 w 241"/>
                <a:gd name="T17" fmla="*/ 33 h 170"/>
                <a:gd name="T18" fmla="*/ 33 w 241"/>
                <a:gd name="T19" fmla="*/ 71 h 170"/>
                <a:gd name="T20" fmla="*/ 33 w 241"/>
                <a:gd name="T21" fmla="*/ 71 h 170"/>
                <a:gd name="T22" fmla="*/ 33 w 241"/>
                <a:gd name="T23" fmla="*/ 104 h 170"/>
                <a:gd name="T24" fmla="*/ 33 w 241"/>
                <a:gd name="T25" fmla="*/ 71 h 170"/>
                <a:gd name="T26" fmla="*/ 175 w 241"/>
                <a:gd name="T27" fmla="*/ 71 h 170"/>
                <a:gd name="T28" fmla="*/ 33 w 241"/>
                <a:gd name="T29" fmla="*/ 104 h 170"/>
                <a:gd name="T30" fmla="*/ 33 w 241"/>
                <a:gd name="T31" fmla="*/ 104 h 170"/>
                <a:gd name="T32" fmla="*/ 33 w 241"/>
                <a:gd name="T33" fmla="*/ 142 h 170"/>
                <a:gd name="T34" fmla="*/ 33 w 241"/>
                <a:gd name="T35" fmla="*/ 104 h 170"/>
                <a:gd name="T36" fmla="*/ 132 w 241"/>
                <a:gd name="T37" fmla="*/ 104 h 170"/>
                <a:gd name="T38" fmla="*/ 33 w 241"/>
                <a:gd name="T39" fmla="*/ 142 h 170"/>
                <a:gd name="T40" fmla="*/ 33 w 241"/>
                <a:gd name="T41" fmla="*/ 1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170">
                  <a:moveTo>
                    <a:pt x="0" y="0"/>
                  </a:moveTo>
                  <a:lnTo>
                    <a:pt x="241" y="0"/>
                  </a:lnTo>
                  <a:lnTo>
                    <a:pt x="241" y="170"/>
                  </a:lnTo>
                  <a:lnTo>
                    <a:pt x="0" y="170"/>
                  </a:lnTo>
                  <a:lnTo>
                    <a:pt x="0" y="0"/>
                  </a:lnTo>
                  <a:lnTo>
                    <a:pt x="0" y="0"/>
                  </a:lnTo>
                  <a:close/>
                  <a:moveTo>
                    <a:pt x="33" y="71"/>
                  </a:moveTo>
                  <a:lnTo>
                    <a:pt x="33" y="33"/>
                  </a:lnTo>
                  <a:lnTo>
                    <a:pt x="208" y="33"/>
                  </a:lnTo>
                  <a:lnTo>
                    <a:pt x="33" y="71"/>
                  </a:lnTo>
                  <a:lnTo>
                    <a:pt x="33" y="71"/>
                  </a:lnTo>
                  <a:close/>
                  <a:moveTo>
                    <a:pt x="33" y="104"/>
                  </a:moveTo>
                  <a:lnTo>
                    <a:pt x="33" y="71"/>
                  </a:lnTo>
                  <a:lnTo>
                    <a:pt x="175" y="71"/>
                  </a:lnTo>
                  <a:lnTo>
                    <a:pt x="33" y="104"/>
                  </a:lnTo>
                  <a:lnTo>
                    <a:pt x="33" y="104"/>
                  </a:lnTo>
                  <a:close/>
                  <a:moveTo>
                    <a:pt x="33" y="142"/>
                  </a:moveTo>
                  <a:lnTo>
                    <a:pt x="33" y="104"/>
                  </a:lnTo>
                  <a:lnTo>
                    <a:pt x="132" y="104"/>
                  </a:lnTo>
                  <a:lnTo>
                    <a:pt x="33" y="142"/>
                  </a:lnTo>
                  <a:lnTo>
                    <a:pt x="33" y="142"/>
                  </a:ln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Freeform 22"/>
            <p:cNvSpPr>
              <a:spLocks noEditPoints="1"/>
            </p:cNvSpPr>
            <p:nvPr/>
          </p:nvSpPr>
          <p:spPr bwMode="auto">
            <a:xfrm>
              <a:off x="8964203" y="2203707"/>
              <a:ext cx="684213" cy="392113"/>
            </a:xfrm>
            <a:custGeom>
              <a:avLst/>
              <a:gdLst>
                <a:gd name="T0" fmla="*/ 18 w 91"/>
                <a:gd name="T1" fmla="*/ 34 h 52"/>
                <a:gd name="T2" fmla="*/ 27 w 91"/>
                <a:gd name="T3" fmla="*/ 43 h 52"/>
                <a:gd name="T4" fmla="*/ 18 w 91"/>
                <a:gd name="T5" fmla="*/ 52 h 52"/>
                <a:gd name="T6" fmla="*/ 9 w 91"/>
                <a:gd name="T7" fmla="*/ 43 h 52"/>
                <a:gd name="T8" fmla="*/ 18 w 91"/>
                <a:gd name="T9" fmla="*/ 34 h 52"/>
                <a:gd name="T10" fmla="*/ 2 w 91"/>
                <a:gd name="T11" fmla="*/ 41 h 52"/>
                <a:gd name="T12" fmla="*/ 4 w 91"/>
                <a:gd name="T13" fmla="*/ 41 h 52"/>
                <a:gd name="T14" fmla="*/ 5 w 91"/>
                <a:gd name="T15" fmla="*/ 41 h 52"/>
                <a:gd name="T16" fmla="*/ 18 w 91"/>
                <a:gd name="T17" fmla="*/ 31 h 52"/>
                <a:gd name="T18" fmla="*/ 30 w 91"/>
                <a:gd name="T19" fmla="*/ 41 h 52"/>
                <a:gd name="T20" fmla="*/ 58 w 91"/>
                <a:gd name="T21" fmla="*/ 41 h 52"/>
                <a:gd name="T22" fmla="*/ 70 w 91"/>
                <a:gd name="T23" fmla="*/ 31 h 52"/>
                <a:gd name="T24" fmla="*/ 82 w 91"/>
                <a:gd name="T25" fmla="*/ 41 h 52"/>
                <a:gd name="T26" fmla="*/ 91 w 91"/>
                <a:gd name="T27" fmla="*/ 41 h 52"/>
                <a:gd name="T28" fmla="*/ 91 w 91"/>
                <a:gd name="T29" fmla="*/ 27 h 52"/>
                <a:gd name="T30" fmla="*/ 37 w 91"/>
                <a:gd name="T31" fmla="*/ 27 h 52"/>
                <a:gd name="T32" fmla="*/ 37 w 91"/>
                <a:gd name="T33" fmla="*/ 0 h 52"/>
                <a:gd name="T34" fmla="*/ 12 w 91"/>
                <a:gd name="T35" fmla="*/ 0 h 52"/>
                <a:gd name="T36" fmla="*/ 2 w 91"/>
                <a:gd name="T37" fmla="*/ 18 h 52"/>
                <a:gd name="T38" fmla="*/ 2 w 91"/>
                <a:gd name="T39" fmla="*/ 27 h 52"/>
                <a:gd name="T40" fmla="*/ 2 w 91"/>
                <a:gd name="T41" fmla="*/ 30 h 52"/>
                <a:gd name="T42" fmla="*/ 2 w 91"/>
                <a:gd name="T43" fmla="*/ 35 h 52"/>
                <a:gd name="T44" fmla="*/ 0 w 91"/>
                <a:gd name="T45" fmla="*/ 35 h 52"/>
                <a:gd name="T46" fmla="*/ 0 w 91"/>
                <a:gd name="T47" fmla="*/ 41 h 52"/>
                <a:gd name="T48" fmla="*/ 2 w 91"/>
                <a:gd name="T49" fmla="*/ 41 h 52"/>
                <a:gd name="T50" fmla="*/ 18 w 91"/>
                <a:gd name="T51" fmla="*/ 39 h 52"/>
                <a:gd name="T52" fmla="*/ 22 w 91"/>
                <a:gd name="T53" fmla="*/ 43 h 52"/>
                <a:gd name="T54" fmla="*/ 18 w 91"/>
                <a:gd name="T55" fmla="*/ 48 h 52"/>
                <a:gd name="T56" fmla="*/ 13 w 91"/>
                <a:gd name="T57" fmla="*/ 43 h 52"/>
                <a:gd name="T58" fmla="*/ 18 w 91"/>
                <a:gd name="T59" fmla="*/ 39 h 52"/>
                <a:gd name="T60" fmla="*/ 70 w 91"/>
                <a:gd name="T61" fmla="*/ 34 h 52"/>
                <a:gd name="T62" fmla="*/ 79 w 91"/>
                <a:gd name="T63" fmla="*/ 43 h 52"/>
                <a:gd name="T64" fmla="*/ 70 w 91"/>
                <a:gd name="T65" fmla="*/ 52 h 52"/>
                <a:gd name="T66" fmla="*/ 61 w 91"/>
                <a:gd name="T67" fmla="*/ 43 h 52"/>
                <a:gd name="T68" fmla="*/ 70 w 91"/>
                <a:gd name="T69" fmla="*/ 34 h 52"/>
                <a:gd name="T70" fmla="*/ 70 w 91"/>
                <a:gd name="T71" fmla="*/ 39 h 52"/>
                <a:gd name="T72" fmla="*/ 74 w 91"/>
                <a:gd name="T73" fmla="*/ 43 h 52"/>
                <a:gd name="T74" fmla="*/ 70 w 91"/>
                <a:gd name="T75" fmla="*/ 48 h 52"/>
                <a:gd name="T76" fmla="*/ 66 w 91"/>
                <a:gd name="T77" fmla="*/ 43 h 52"/>
                <a:gd name="T78" fmla="*/ 70 w 91"/>
                <a:gd name="T79" fmla="*/ 39 h 52"/>
                <a:gd name="T80" fmla="*/ 5 w 91"/>
                <a:gd name="T81" fmla="*/ 18 h 52"/>
                <a:gd name="T82" fmla="*/ 12 w 91"/>
                <a:gd name="T83" fmla="*/ 18 h 52"/>
                <a:gd name="T84" fmla="*/ 12 w 91"/>
                <a:gd name="T85" fmla="*/ 5 h 52"/>
                <a:gd name="T86" fmla="*/ 5 w 91"/>
                <a:gd name="T87" fmla="*/ 18 h 52"/>
                <a:gd name="T88" fmla="*/ 15 w 91"/>
                <a:gd name="T89" fmla="*/ 18 h 52"/>
                <a:gd name="T90" fmla="*/ 27 w 91"/>
                <a:gd name="T91" fmla="*/ 18 h 52"/>
                <a:gd name="T92" fmla="*/ 27 w 91"/>
                <a:gd name="T93" fmla="*/ 5 h 52"/>
                <a:gd name="T94" fmla="*/ 15 w 91"/>
                <a:gd name="T95" fmla="*/ 5 h 52"/>
                <a:gd name="T96" fmla="*/ 15 w 91"/>
                <a:gd name="T9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solidFill>
              <a:schemeClr val="bg1">
                <a:lumMod val="50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65" name="组合 64"/>
          <p:cNvGrpSpPr/>
          <p:nvPr/>
        </p:nvGrpSpPr>
        <p:grpSpPr>
          <a:xfrm>
            <a:off x="-21841" y="-90076"/>
            <a:ext cx="12224554" cy="6960256"/>
            <a:chOff x="-23476" y="-94997"/>
            <a:chExt cx="12892377" cy="7340492"/>
          </a:xfrm>
        </p:grpSpPr>
        <p:sp>
          <p:nvSpPr>
            <p:cNvPr id="66" name="矩形 65"/>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67" name="组合 66"/>
            <p:cNvGrpSpPr/>
            <p:nvPr/>
          </p:nvGrpSpPr>
          <p:grpSpPr>
            <a:xfrm>
              <a:off x="-23476" y="-94997"/>
              <a:ext cx="12880639" cy="614978"/>
              <a:chOff x="-23476" y="-94997"/>
              <a:chExt cx="12880639" cy="614978"/>
            </a:xfrm>
          </p:grpSpPr>
          <p:sp>
            <p:nvSpPr>
              <p:cNvPr id="68" name="矩形 67"/>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9" name="矩形 68"/>
              <p:cNvSpPr/>
              <p:nvPr/>
            </p:nvSpPr>
            <p:spPr>
              <a:xfrm>
                <a:off x="7655674" y="1"/>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0"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非功能需求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1"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功能需求</a:t>
                </a:r>
              </a:p>
            </p:txBody>
          </p:sp>
          <p:sp>
            <p:nvSpPr>
              <p:cNvPr id="72"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系统需求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3"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需求分析</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4"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研究现状</a:t>
                </a:r>
              </a:p>
            </p:txBody>
          </p:sp>
        </p:grpSp>
      </p:grpSp>
      <p:sp>
        <p:nvSpPr>
          <p:cNvPr id="75" name="TextBox 20"/>
          <p:cNvSpPr txBox="1"/>
          <p:nvPr/>
        </p:nvSpPr>
        <p:spPr bwMode="auto">
          <a:xfrm>
            <a:off x="8116674" y="2320604"/>
            <a:ext cx="3594556" cy="3067156"/>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130000"/>
              </a:lnSpc>
              <a:buFont typeface="Wingdings" panose="05000000000000000000" pitchFamily="2" charset="2"/>
              <a:buChar char="p"/>
              <a:defRPr/>
            </a:pPr>
            <a:r>
              <a:rPr lang="zh-CN" altLang="en-US" b="1" dirty="0">
                <a:solidFill>
                  <a:schemeClr val="accent1">
                    <a:lumMod val="7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业务需求</a:t>
            </a:r>
            <a:endParaRPr lang="en-US" altLang="zh-CN" b="1" dirty="0">
              <a:solidFill>
                <a:schemeClr val="accent1">
                  <a:lumMod val="75000"/>
                </a:schemeClr>
              </a:solidFill>
            </a:endParaRPr>
          </a:p>
          <a:p>
            <a:pPr>
              <a:lnSpc>
                <a:spcPct val="130000"/>
              </a:lnSpc>
              <a:defRPr/>
            </a:pPr>
            <a:r>
              <a:rPr lang="en-US" altLang="zh-CN" sz="1600" dirty="0">
                <a:latin typeface="幼圆" panose="02010509060101010101" pitchFamily="49" charset="-122"/>
                <a:ea typeface="幼圆" panose="02010509060101010101" pitchFamily="49" charset="-122"/>
              </a:rPr>
              <a:t>   </a:t>
            </a:r>
            <a:r>
              <a:rPr lang="zh-CN" altLang="zh-CN" sz="1600" dirty="0">
                <a:latin typeface="幼圆" panose="02010509060101010101" pitchFamily="49" charset="-122"/>
                <a:ea typeface="幼圆" panose="02010509060101010101" pitchFamily="49" charset="-122"/>
              </a:rPr>
              <a:t>面向</a:t>
            </a:r>
            <a:r>
              <a:rPr lang="zh-CN" altLang="en-US" sz="1600" dirty="0">
                <a:latin typeface="幼圆" panose="02010509060101010101" pitchFamily="49" charset="-122"/>
                <a:ea typeface="幼圆" panose="02010509060101010101" pitchFamily="49" charset="-122"/>
              </a:rPr>
              <a:t>新</a:t>
            </a:r>
            <a:r>
              <a:rPr lang="zh-CN" altLang="zh-CN" sz="1600" dirty="0">
                <a:latin typeface="幼圆" panose="02010509060101010101" pitchFamily="49" charset="-122"/>
                <a:ea typeface="幼圆" panose="02010509060101010101" pitchFamily="49" charset="-122"/>
              </a:rPr>
              <a:t>用户的个性化电影推荐</a:t>
            </a:r>
            <a:endParaRPr lang="en-US" altLang="zh-CN" sz="1200" dirty="0">
              <a:solidFill>
                <a:schemeClr val="tx1">
                  <a:lumMod val="75000"/>
                  <a:lumOff val="25000"/>
                </a:schemeClr>
              </a:solidFill>
              <a:latin typeface="幼圆" panose="02010509060101010101" pitchFamily="49" charset="-122"/>
              <a:ea typeface="幼圆" panose="02010509060101010101" pitchFamily="49" charset="-122"/>
              <a:cs typeface="+mn-ea"/>
              <a:sym typeface="SF Orson Casual Heavy" panose="00000400000000000000" pitchFamily="2" charset="0"/>
            </a:endParaRPr>
          </a:p>
          <a:p>
            <a:pPr>
              <a:lnSpc>
                <a:spcPct val="130000"/>
              </a:lnSpc>
              <a:defRPr/>
            </a:pP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285750" indent="-285750">
              <a:lnSpc>
                <a:spcPct val="130000"/>
              </a:lnSpc>
              <a:buFont typeface="Wingdings" panose="05000000000000000000" pitchFamily="2" charset="2"/>
              <a:buChar char="p"/>
              <a:defRPr/>
            </a:pPr>
            <a:r>
              <a:rPr lang="zh-CN" altLang="en-US" b="1" dirty="0">
                <a:solidFill>
                  <a:schemeClr val="accent1">
                    <a:lumMod val="7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用户需求</a:t>
            </a:r>
            <a:endParaRPr lang="en-US" altLang="zh-CN" b="1" dirty="0">
              <a:solidFill>
                <a:schemeClr val="accent1">
                  <a:lumMod val="7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nSpc>
                <a:spcPct val="130000"/>
              </a:lnSpc>
              <a:defRPr/>
            </a:pPr>
            <a:r>
              <a:rPr lang="zh-CN" altLang="en-US" sz="1600" dirty="0">
                <a:latin typeface="幼圆" panose="02010509060101010101" pitchFamily="49" charset="-122"/>
                <a:ea typeface="幼圆" panose="02010509060101010101" pitchFamily="49" charset="-122"/>
                <a:sym typeface="SF Orson Casual Heavy" panose="00000400000000000000" pitchFamily="2" charset="0"/>
              </a:rPr>
              <a:t>   推荐内容准确性</a:t>
            </a:r>
            <a:endParaRPr lang="en-US" altLang="zh-CN" sz="1600" dirty="0">
              <a:latin typeface="幼圆" panose="02010509060101010101" pitchFamily="49" charset="-122"/>
              <a:ea typeface="幼圆" panose="02010509060101010101" pitchFamily="49" charset="-122"/>
              <a:sym typeface="SF Orson Casual Heavy" panose="00000400000000000000" pitchFamily="2" charset="0"/>
            </a:endParaRPr>
          </a:p>
          <a:p>
            <a:pPr>
              <a:lnSpc>
                <a:spcPct val="130000"/>
              </a:lnSpc>
              <a:defRPr/>
            </a:pPr>
            <a:r>
              <a:rPr lang="zh-CN" altLang="en-US" sz="1600" dirty="0">
                <a:latin typeface="幼圆" panose="02010509060101010101" pitchFamily="49" charset="-122"/>
                <a:ea typeface="幼圆" panose="02010509060101010101" pitchFamily="49" charset="-122"/>
                <a:sym typeface="SF Orson Casual Heavy" panose="00000400000000000000" pitchFamily="2" charset="0"/>
              </a:rPr>
              <a:t>   系统的易用性和实用性</a:t>
            </a:r>
            <a:endParaRPr lang="en-US" altLang="zh-CN" sz="1600" dirty="0">
              <a:latin typeface="幼圆" panose="02010509060101010101" pitchFamily="49" charset="-122"/>
              <a:ea typeface="幼圆" panose="02010509060101010101" pitchFamily="49" charset="-122"/>
              <a:sym typeface="SF Orson Casual Heavy" panose="00000400000000000000" pitchFamily="2" charset="0"/>
            </a:endParaRPr>
          </a:p>
          <a:p>
            <a:pPr>
              <a:lnSpc>
                <a:spcPct val="130000"/>
              </a:lnSpc>
              <a:defRPr/>
            </a:pPr>
            <a:endParaRPr lang="en-US" altLang="zh-CN" sz="1600" dirty="0">
              <a:latin typeface="幼圆" panose="02010509060101010101" pitchFamily="49" charset="-122"/>
              <a:ea typeface="幼圆" panose="02010509060101010101" pitchFamily="49" charset="-122"/>
              <a:sym typeface="SF Orson Casual Heavy" panose="00000400000000000000" pitchFamily="2" charset="0"/>
            </a:endParaRPr>
          </a:p>
          <a:p>
            <a:pPr>
              <a:lnSpc>
                <a:spcPct val="130000"/>
              </a:lnSpc>
              <a:defRPr/>
            </a:pPr>
            <a:endParaRPr lang="en-US" altLang="zh-CN" dirty="0">
              <a:sym typeface="SF Orson Casual Heavy" panose="00000400000000000000" pitchFamily="2" charset="0"/>
            </a:endParaRPr>
          </a:p>
          <a:p>
            <a:pPr>
              <a:lnSpc>
                <a:spcPct val="130000"/>
              </a:lnSpc>
              <a:defRPr/>
            </a:pPr>
            <a:endPar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58" name="TextBox 19">
            <a:extLst>
              <a:ext uri="{FF2B5EF4-FFF2-40B4-BE49-F238E27FC236}">
                <a16:creationId xmlns:a16="http://schemas.microsoft.com/office/drawing/2014/main" id="{3E902DE8-B116-4CB8-A12B-825CA4FB4F8A}"/>
              </a:ext>
            </a:extLst>
          </p:cNvPr>
          <p:cNvSpPr txBox="1">
            <a:spLocks noChangeArrowheads="1"/>
          </p:cNvSpPr>
          <p:nvPr/>
        </p:nvSpPr>
        <p:spPr bwMode="auto">
          <a:xfrm>
            <a:off x="6151792" y="3230946"/>
            <a:ext cx="1636024" cy="97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defRPr/>
            </a:pPr>
            <a:r>
              <a:rPr lang="zh-CN" altLang="en-US"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其他</a:t>
            </a: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endParaRPr lang="en-US" altLang="zh-CN" sz="1600"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algn="ctr">
              <a:lnSpc>
                <a:spcPct val="130000"/>
              </a:lnSpc>
              <a:defRPr/>
            </a:pPr>
            <a:r>
              <a:rPr lang="zh-CN" altLang="en-US"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 打分与搜索</a:t>
            </a:r>
            <a:endParaRPr lang="zh-CN" altLang="zh-CN" sz="132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Tree>
    <p:extLst>
      <p:ext uri="{BB962C8B-B14F-4D97-AF65-F5344CB8AC3E}">
        <p14:creationId xmlns:p14="http://schemas.microsoft.com/office/powerpoint/2010/main" val="836201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800" decel="100000"/>
                                        <p:tgtEl>
                                          <p:spTgt spid="39"/>
                                        </p:tgtEl>
                                      </p:cBhvr>
                                    </p:animEffect>
                                    <p:anim calcmode="lin" valueType="num">
                                      <p:cBhvr>
                                        <p:cTn id="8" dur="800" decel="100000" fill="hold"/>
                                        <p:tgtEl>
                                          <p:spTgt spid="39"/>
                                        </p:tgtEl>
                                        <p:attrNameLst>
                                          <p:attrName>style.rotation</p:attrName>
                                        </p:attrNameLst>
                                      </p:cBhvr>
                                      <p:tavLst>
                                        <p:tav tm="0">
                                          <p:val>
                                            <p:fltVal val="-90"/>
                                          </p:val>
                                        </p:tav>
                                        <p:tav tm="100000">
                                          <p:val>
                                            <p:fltVal val="0"/>
                                          </p:val>
                                        </p:tav>
                                      </p:tavLst>
                                    </p:anim>
                                    <p:anim calcmode="lin" valueType="num">
                                      <p:cBhvr>
                                        <p:cTn id="9" dur="800" decel="100000" fill="hold"/>
                                        <p:tgtEl>
                                          <p:spTgt spid="39"/>
                                        </p:tgtEl>
                                        <p:attrNameLst>
                                          <p:attrName>ppt_x</p:attrName>
                                        </p:attrNameLst>
                                      </p:cBhvr>
                                      <p:tavLst>
                                        <p:tav tm="0">
                                          <p:val>
                                            <p:strVal val="#ppt_x+0.4"/>
                                          </p:val>
                                        </p:tav>
                                        <p:tav tm="100000">
                                          <p:val>
                                            <p:strVal val="#ppt_x-0.05"/>
                                          </p:val>
                                        </p:tav>
                                      </p:tavLst>
                                    </p:anim>
                                    <p:anim calcmode="lin" valueType="num">
                                      <p:cBhvr>
                                        <p:cTn id="10" dur="800" decel="100000" fill="hold"/>
                                        <p:tgtEl>
                                          <p:spTgt spid="3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800" decel="100000"/>
                                        <p:tgtEl>
                                          <p:spTgt spid="41"/>
                                        </p:tgtEl>
                                      </p:cBhvr>
                                    </p:animEffect>
                                    <p:anim calcmode="lin" valueType="num">
                                      <p:cBhvr>
                                        <p:cTn id="16" dur="800" decel="100000" fill="hold"/>
                                        <p:tgtEl>
                                          <p:spTgt spid="41"/>
                                        </p:tgtEl>
                                        <p:attrNameLst>
                                          <p:attrName>style.rotation</p:attrName>
                                        </p:attrNameLst>
                                      </p:cBhvr>
                                      <p:tavLst>
                                        <p:tav tm="0">
                                          <p:val>
                                            <p:fltVal val="-90"/>
                                          </p:val>
                                        </p:tav>
                                        <p:tav tm="100000">
                                          <p:val>
                                            <p:fltVal val="0"/>
                                          </p:val>
                                        </p:tav>
                                      </p:tavLst>
                                    </p:anim>
                                    <p:anim calcmode="lin" valueType="num">
                                      <p:cBhvr>
                                        <p:cTn id="17" dur="800" decel="100000" fill="hold"/>
                                        <p:tgtEl>
                                          <p:spTgt spid="41"/>
                                        </p:tgtEl>
                                        <p:attrNameLst>
                                          <p:attrName>ppt_x</p:attrName>
                                        </p:attrNameLst>
                                      </p:cBhvr>
                                      <p:tavLst>
                                        <p:tav tm="0">
                                          <p:val>
                                            <p:strVal val="#ppt_x+0.4"/>
                                          </p:val>
                                        </p:tav>
                                        <p:tav tm="100000">
                                          <p:val>
                                            <p:strVal val="#ppt_x-0.05"/>
                                          </p:val>
                                        </p:tav>
                                      </p:tavLst>
                                    </p:anim>
                                    <p:anim calcmode="lin" valueType="num">
                                      <p:cBhvr>
                                        <p:cTn id="18" dur="800" decel="100000" fill="hold"/>
                                        <p:tgtEl>
                                          <p:spTgt spid="4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800" decel="100000"/>
                                        <p:tgtEl>
                                          <p:spTgt spid="42"/>
                                        </p:tgtEl>
                                      </p:cBhvr>
                                    </p:animEffect>
                                    <p:anim calcmode="lin" valueType="num">
                                      <p:cBhvr>
                                        <p:cTn id="24" dur="800" decel="100000" fill="hold"/>
                                        <p:tgtEl>
                                          <p:spTgt spid="42"/>
                                        </p:tgtEl>
                                        <p:attrNameLst>
                                          <p:attrName>style.rotation</p:attrName>
                                        </p:attrNameLst>
                                      </p:cBhvr>
                                      <p:tavLst>
                                        <p:tav tm="0">
                                          <p:val>
                                            <p:fltVal val="-90"/>
                                          </p:val>
                                        </p:tav>
                                        <p:tav tm="100000">
                                          <p:val>
                                            <p:fltVal val="0"/>
                                          </p:val>
                                        </p:tav>
                                      </p:tavLst>
                                    </p:anim>
                                    <p:anim calcmode="lin" valueType="num">
                                      <p:cBhvr>
                                        <p:cTn id="25" dur="800" decel="100000" fill="hold"/>
                                        <p:tgtEl>
                                          <p:spTgt spid="42"/>
                                        </p:tgtEl>
                                        <p:attrNameLst>
                                          <p:attrName>ppt_x</p:attrName>
                                        </p:attrNameLst>
                                      </p:cBhvr>
                                      <p:tavLst>
                                        <p:tav tm="0">
                                          <p:val>
                                            <p:strVal val="#ppt_x+0.4"/>
                                          </p:val>
                                        </p:tav>
                                        <p:tav tm="100000">
                                          <p:val>
                                            <p:strVal val="#ppt_x-0.05"/>
                                          </p:val>
                                        </p:tav>
                                      </p:tavLst>
                                    </p:anim>
                                    <p:anim calcmode="lin" valueType="num">
                                      <p:cBhvr>
                                        <p:cTn id="26" dur="800" decel="100000" fill="hold"/>
                                        <p:tgtEl>
                                          <p:spTgt spid="4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additive="base">
                                        <p:cTn id="31" dur="250" fill="hold"/>
                                        <p:tgtEl>
                                          <p:spTgt spid="75"/>
                                        </p:tgtEl>
                                        <p:attrNameLst>
                                          <p:attrName>ppt_x</p:attrName>
                                        </p:attrNameLst>
                                      </p:cBhvr>
                                      <p:tavLst>
                                        <p:tav tm="0">
                                          <p:val>
                                            <p:strVal val="1+#ppt_w/2"/>
                                          </p:val>
                                        </p:tav>
                                        <p:tav tm="100000">
                                          <p:val>
                                            <p:strVal val="#ppt_x"/>
                                          </p:val>
                                        </p:tav>
                                      </p:tavLst>
                                    </p:anim>
                                    <p:anim calcmode="lin" valueType="num">
                                      <p:cBhvr additive="base">
                                        <p:cTn id="32" dur="250" fill="hold"/>
                                        <p:tgtEl>
                                          <p:spTgt spid="75"/>
                                        </p:tgtEl>
                                        <p:attrNameLst>
                                          <p:attrName>ppt_y</p:attrName>
                                        </p:attrNameLst>
                                      </p:cBhvr>
                                      <p:tavLst>
                                        <p:tav tm="0">
                                          <p:val>
                                            <p:strVal val="#ppt_y"/>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800" decel="100000"/>
                                        <p:tgtEl>
                                          <p:spTgt spid="58"/>
                                        </p:tgtEl>
                                      </p:cBhvr>
                                    </p:animEffect>
                                    <p:anim calcmode="lin" valueType="num">
                                      <p:cBhvr>
                                        <p:cTn id="36" dur="800" decel="100000" fill="hold"/>
                                        <p:tgtEl>
                                          <p:spTgt spid="58"/>
                                        </p:tgtEl>
                                        <p:attrNameLst>
                                          <p:attrName>style.rotation</p:attrName>
                                        </p:attrNameLst>
                                      </p:cBhvr>
                                      <p:tavLst>
                                        <p:tav tm="0">
                                          <p:val>
                                            <p:fltVal val="-90"/>
                                          </p:val>
                                        </p:tav>
                                        <p:tav tm="100000">
                                          <p:val>
                                            <p:fltVal val="0"/>
                                          </p:val>
                                        </p:tav>
                                      </p:tavLst>
                                    </p:anim>
                                    <p:anim calcmode="lin" valueType="num">
                                      <p:cBhvr>
                                        <p:cTn id="37" dur="800" decel="100000" fill="hold"/>
                                        <p:tgtEl>
                                          <p:spTgt spid="58"/>
                                        </p:tgtEl>
                                        <p:attrNameLst>
                                          <p:attrName>ppt_x</p:attrName>
                                        </p:attrNameLst>
                                      </p:cBhvr>
                                      <p:tavLst>
                                        <p:tav tm="0">
                                          <p:val>
                                            <p:strVal val="#ppt_x+0.4"/>
                                          </p:val>
                                        </p:tav>
                                        <p:tav tm="100000">
                                          <p:val>
                                            <p:strVal val="#ppt_x-0.05"/>
                                          </p:val>
                                        </p:tav>
                                      </p:tavLst>
                                    </p:anim>
                                    <p:anim calcmode="lin" valueType="num">
                                      <p:cBhvr>
                                        <p:cTn id="38" dur="800" decel="100000" fill="hold"/>
                                        <p:tgtEl>
                                          <p:spTgt spid="58"/>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58"/>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5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P spid="75"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六边形 42"/>
          <p:cNvSpPr/>
          <p:nvPr/>
        </p:nvSpPr>
        <p:spPr>
          <a:xfrm>
            <a:off x="1501237" y="3351320"/>
            <a:ext cx="2520353" cy="2173954"/>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4" name="六边形 13"/>
          <p:cNvSpPr/>
          <p:nvPr/>
        </p:nvSpPr>
        <p:spPr>
          <a:xfrm>
            <a:off x="3707040" y="2033410"/>
            <a:ext cx="2522345" cy="2173954"/>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5" name="六边形 14"/>
          <p:cNvSpPr/>
          <p:nvPr/>
        </p:nvSpPr>
        <p:spPr>
          <a:xfrm>
            <a:off x="5972571" y="3361274"/>
            <a:ext cx="2522345" cy="2173954"/>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六边形 15"/>
          <p:cNvSpPr/>
          <p:nvPr/>
        </p:nvSpPr>
        <p:spPr>
          <a:xfrm>
            <a:off x="8190326" y="2023455"/>
            <a:ext cx="2520353" cy="2173954"/>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dirty="0">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六边形 16"/>
          <p:cNvSpPr/>
          <p:nvPr/>
        </p:nvSpPr>
        <p:spPr>
          <a:xfrm>
            <a:off x="2327416" y="2706302"/>
            <a:ext cx="583304" cy="503672"/>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六边形 17"/>
          <p:cNvSpPr/>
          <p:nvPr/>
        </p:nvSpPr>
        <p:spPr>
          <a:xfrm>
            <a:off x="4103211" y="4402464"/>
            <a:ext cx="583304" cy="503672"/>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六边形 18"/>
          <p:cNvSpPr/>
          <p:nvPr/>
        </p:nvSpPr>
        <p:spPr>
          <a:xfrm>
            <a:off x="5385286" y="4505985"/>
            <a:ext cx="583304" cy="503672"/>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六边形 19"/>
          <p:cNvSpPr/>
          <p:nvPr/>
        </p:nvSpPr>
        <p:spPr>
          <a:xfrm>
            <a:off x="7089413" y="2756071"/>
            <a:ext cx="378252" cy="324502"/>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1" name="六边形 20"/>
          <p:cNvSpPr/>
          <p:nvPr/>
        </p:nvSpPr>
        <p:spPr>
          <a:xfrm>
            <a:off x="6245310" y="2562965"/>
            <a:ext cx="555433" cy="479783"/>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六边形 21"/>
          <p:cNvSpPr/>
          <p:nvPr/>
        </p:nvSpPr>
        <p:spPr>
          <a:xfrm>
            <a:off x="3774727" y="2204620"/>
            <a:ext cx="228943" cy="197088"/>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六边形 22"/>
          <p:cNvSpPr/>
          <p:nvPr/>
        </p:nvSpPr>
        <p:spPr>
          <a:xfrm>
            <a:off x="5146390" y="4398482"/>
            <a:ext cx="256813" cy="222969"/>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六边形 23"/>
          <p:cNvSpPr/>
          <p:nvPr/>
        </p:nvSpPr>
        <p:spPr>
          <a:xfrm>
            <a:off x="6782829" y="3042746"/>
            <a:ext cx="268758" cy="230933"/>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六边形 24"/>
          <p:cNvSpPr/>
          <p:nvPr/>
        </p:nvSpPr>
        <p:spPr>
          <a:xfrm>
            <a:off x="3384531" y="2435551"/>
            <a:ext cx="449920" cy="386215"/>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六边形 25"/>
          <p:cNvSpPr/>
          <p:nvPr/>
        </p:nvSpPr>
        <p:spPr>
          <a:xfrm>
            <a:off x="8556632" y="4330795"/>
            <a:ext cx="557424" cy="479783"/>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六边形 26"/>
          <p:cNvSpPr/>
          <p:nvPr/>
        </p:nvSpPr>
        <p:spPr>
          <a:xfrm>
            <a:off x="9239478" y="4277041"/>
            <a:ext cx="402142" cy="346399"/>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 name="六边形 27"/>
          <p:cNvSpPr/>
          <p:nvPr/>
        </p:nvSpPr>
        <p:spPr>
          <a:xfrm>
            <a:off x="9122020" y="4697102"/>
            <a:ext cx="266767" cy="230933"/>
          </a:xfrm>
          <a:prstGeom prst="hexagon">
            <a:avLst/>
          </a:prstGeom>
          <a:solidFill>
            <a:schemeClr val="tx1">
              <a:lumMod val="65000"/>
              <a:lumOff val="35000"/>
            </a:schemeClr>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六边形 3"/>
          <p:cNvSpPr/>
          <p:nvPr/>
        </p:nvSpPr>
        <p:spPr>
          <a:xfrm>
            <a:off x="2996327" y="2771997"/>
            <a:ext cx="378252" cy="324502"/>
          </a:xfrm>
          <a:prstGeom prst="hexagon">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0" name="TextBox 1"/>
          <p:cNvSpPr txBox="1">
            <a:spLocks noChangeArrowheads="1"/>
          </p:cNvSpPr>
          <p:nvPr/>
        </p:nvSpPr>
        <p:spPr bwMode="auto">
          <a:xfrm>
            <a:off x="2134123" y="4454221"/>
            <a:ext cx="1234669" cy="815544"/>
          </a:xfrm>
          <a:prstGeom prst="rect">
            <a:avLst/>
          </a:prstGeom>
          <a:noFill/>
          <a:ln w="9525">
            <a:noFill/>
            <a:miter lim="800000"/>
            <a:headEnd/>
            <a:tailEnd/>
          </a:ln>
        </p:spPr>
        <p:txBody>
          <a:bodyPr wrap="square">
            <a:spAutoFit/>
          </a:bodyPr>
          <a:lstStyle/>
          <a:p>
            <a:pPr algn="ctr">
              <a:lnSpc>
                <a:spcPct val="130000"/>
              </a:lnSpc>
            </a:pPr>
            <a:r>
              <a:rPr lang="zh-CN" altLang="en-US" sz="1896"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内存和外存的容量</a:t>
            </a:r>
          </a:p>
        </p:txBody>
      </p:sp>
      <p:sp>
        <p:nvSpPr>
          <p:cNvPr id="3" name="流程图: 联系 2"/>
          <p:cNvSpPr/>
          <p:nvPr/>
        </p:nvSpPr>
        <p:spPr>
          <a:xfrm>
            <a:off x="2508580" y="3733555"/>
            <a:ext cx="509645" cy="503672"/>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6" name="矩形 45"/>
          <p:cNvSpPr/>
          <p:nvPr/>
        </p:nvSpPr>
        <p:spPr>
          <a:xfrm>
            <a:off x="4742257" y="2465411"/>
            <a:ext cx="483765" cy="487747"/>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 name="圆角矩形 51"/>
          <p:cNvSpPr/>
          <p:nvPr/>
        </p:nvSpPr>
        <p:spPr>
          <a:xfrm flipH="1">
            <a:off x="6950055" y="3775362"/>
            <a:ext cx="545480" cy="489737"/>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流程图: 联系 56"/>
          <p:cNvSpPr/>
          <p:nvPr/>
        </p:nvSpPr>
        <p:spPr>
          <a:xfrm>
            <a:off x="9247438" y="2373837"/>
            <a:ext cx="380242" cy="529553"/>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155425">
              <a:lnSpc>
                <a:spcPct val="130000"/>
              </a:lnSpc>
              <a:defRPr/>
            </a:pPr>
            <a:endParaRPr lang="zh-CN" altLang="en-US" sz="1707">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5" name="TextBox 4"/>
          <p:cNvSpPr txBox="1">
            <a:spLocks noChangeArrowheads="1"/>
          </p:cNvSpPr>
          <p:nvPr/>
        </p:nvSpPr>
        <p:spPr bwMode="auto">
          <a:xfrm>
            <a:off x="9257391" y="2355918"/>
            <a:ext cx="302602" cy="406265"/>
          </a:xfrm>
          <a:prstGeom prst="rect">
            <a:avLst/>
          </a:prstGeom>
          <a:noFill/>
          <a:ln w="9525">
            <a:noFill/>
            <a:miter lim="800000"/>
            <a:headEnd/>
            <a:tailEnd/>
          </a:ln>
        </p:spPr>
        <p:txBody>
          <a:bodyPr>
            <a:spAutoFit/>
          </a:bodyPr>
          <a:lstStyle/>
          <a:p>
            <a:pPr>
              <a:lnSpc>
                <a:spcPct val="130000"/>
              </a:lnSpc>
            </a:pPr>
            <a:r>
              <a:rPr lang="en-US" altLang="zh-CN" sz="1707"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a:t>
            </a:r>
            <a:endParaRPr lang="zh-CN" altLang="en-US" sz="1707" b="1">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8696" name="TextBox 8"/>
          <p:cNvSpPr txBox="1">
            <a:spLocks noChangeArrowheads="1"/>
          </p:cNvSpPr>
          <p:nvPr/>
        </p:nvSpPr>
        <p:spPr bwMode="auto">
          <a:xfrm>
            <a:off x="4341301" y="3100477"/>
            <a:ext cx="1275720" cy="815544"/>
          </a:xfrm>
          <a:prstGeom prst="rect">
            <a:avLst/>
          </a:prstGeom>
          <a:noFill/>
          <a:ln w="9525">
            <a:noFill/>
            <a:miter lim="800000"/>
            <a:headEnd/>
            <a:tailEnd/>
          </a:ln>
        </p:spPr>
        <p:txBody>
          <a:bodyPr wrap="square">
            <a:spAutoFit/>
          </a:bodyPr>
          <a:lstStyle/>
          <a:p>
            <a:pPr algn="ctr">
              <a:lnSpc>
                <a:spcPct val="130000"/>
              </a:lnSpc>
            </a:pPr>
            <a:r>
              <a:rPr lang="zh-CN" altLang="en-US" sz="1896"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推荐效率和准确性</a:t>
            </a:r>
          </a:p>
        </p:txBody>
      </p:sp>
      <p:sp>
        <p:nvSpPr>
          <p:cNvPr id="28697" name="TextBox 11"/>
          <p:cNvSpPr txBox="1">
            <a:spLocks noChangeArrowheads="1"/>
          </p:cNvSpPr>
          <p:nvPr/>
        </p:nvSpPr>
        <p:spPr bwMode="auto">
          <a:xfrm>
            <a:off x="6615619" y="4442277"/>
            <a:ext cx="1236251" cy="815544"/>
          </a:xfrm>
          <a:prstGeom prst="rect">
            <a:avLst/>
          </a:prstGeom>
          <a:noFill/>
          <a:ln w="9525">
            <a:noFill/>
            <a:miter lim="800000"/>
            <a:headEnd/>
            <a:tailEnd/>
          </a:ln>
        </p:spPr>
        <p:txBody>
          <a:bodyPr wrap="square">
            <a:spAutoFit/>
          </a:bodyPr>
          <a:lstStyle/>
          <a:p>
            <a:pPr algn="ctr">
              <a:lnSpc>
                <a:spcPct val="130000"/>
              </a:lnSpc>
            </a:pPr>
            <a:r>
              <a:rPr lang="zh-CN" altLang="en-US" sz="1896"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稳定性和可靠性</a:t>
            </a:r>
          </a:p>
        </p:txBody>
      </p:sp>
      <p:sp>
        <p:nvSpPr>
          <p:cNvPr id="28698" name="TextBox 12"/>
          <p:cNvSpPr txBox="1">
            <a:spLocks noChangeArrowheads="1"/>
          </p:cNvSpPr>
          <p:nvPr/>
        </p:nvSpPr>
        <p:spPr bwMode="auto">
          <a:xfrm>
            <a:off x="8829183" y="3098486"/>
            <a:ext cx="1234669" cy="815544"/>
          </a:xfrm>
          <a:prstGeom prst="rect">
            <a:avLst/>
          </a:prstGeom>
          <a:noFill/>
          <a:ln w="9525">
            <a:noFill/>
            <a:miter lim="800000"/>
            <a:headEnd/>
            <a:tailEnd/>
          </a:ln>
        </p:spPr>
        <p:txBody>
          <a:bodyPr wrap="square">
            <a:spAutoFit/>
          </a:bodyPr>
          <a:lstStyle/>
          <a:p>
            <a:pPr algn="ctr">
              <a:lnSpc>
                <a:spcPct val="130000"/>
              </a:lnSpc>
            </a:pPr>
            <a:r>
              <a:rPr lang="zh-CN" altLang="en-US" sz="1896" b="1" dirty="0">
                <a:solidFill>
                  <a:srgbClr val="FFFFFF"/>
                </a:solidFill>
                <a:latin typeface="SF Orson Casual Heavy" panose="00000400000000000000" pitchFamily="2" charset="0"/>
                <a:ea typeface="幼圆" panose="02010509060101010101" pitchFamily="49" charset="-122"/>
                <a:cs typeface="+mn-ea"/>
                <a:sym typeface="SF Orson Casual Heavy" panose="00000400000000000000" pitchFamily="2" charset="0"/>
              </a:rPr>
              <a:t>界面设计和易用性</a:t>
            </a:r>
          </a:p>
        </p:txBody>
      </p:sp>
      <p:grpSp>
        <p:nvGrpSpPr>
          <p:cNvPr id="40" name="组合 39"/>
          <p:cNvGrpSpPr/>
          <p:nvPr/>
        </p:nvGrpSpPr>
        <p:grpSpPr>
          <a:xfrm>
            <a:off x="-21841" y="-90076"/>
            <a:ext cx="12224554" cy="6960256"/>
            <a:chOff x="-23476" y="-94997"/>
            <a:chExt cx="12892377" cy="7340492"/>
          </a:xfrm>
        </p:grpSpPr>
        <p:sp>
          <p:nvSpPr>
            <p:cNvPr id="41" name="矩形 40"/>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42" name="组合 41"/>
            <p:cNvGrpSpPr/>
            <p:nvPr/>
          </p:nvGrpSpPr>
          <p:grpSpPr>
            <a:xfrm>
              <a:off x="-23476" y="-94997"/>
              <a:ext cx="12880639" cy="614978"/>
              <a:chOff x="-23476" y="-94997"/>
              <a:chExt cx="12880639" cy="614978"/>
            </a:xfrm>
          </p:grpSpPr>
          <p:sp>
            <p:nvSpPr>
              <p:cNvPr id="44" name="矩形 43"/>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5" name="矩形 44"/>
              <p:cNvSpPr/>
              <p:nvPr/>
            </p:nvSpPr>
            <p:spPr>
              <a:xfrm>
                <a:off x="9290025" y="1"/>
                <a:ext cx="1407729"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6" name="Rectangle 4"/>
              <p:cNvSpPr txBox="1">
                <a:spLocks noChangeArrowheads="1"/>
              </p:cNvSpPr>
              <p:nvPr/>
            </p:nvSpPr>
            <p:spPr bwMode="auto">
              <a:xfrm>
                <a:off x="923830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非功能需求</a:t>
                </a:r>
              </a:p>
            </p:txBody>
          </p:sp>
          <p:sp>
            <p:nvSpPr>
              <p:cNvPr id="47"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功能需求</a:t>
                </a:r>
              </a:p>
            </p:txBody>
          </p:sp>
          <p:sp>
            <p:nvSpPr>
              <p:cNvPr id="48"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系统需求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49"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需求分析</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0"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研究现状</a:t>
                </a:r>
              </a:p>
            </p:txBody>
          </p:sp>
        </p:grpSp>
      </p:grpSp>
      <p:sp>
        <p:nvSpPr>
          <p:cNvPr id="2" name="文本框 1">
            <a:extLst>
              <a:ext uri="{FF2B5EF4-FFF2-40B4-BE49-F238E27FC236}">
                <a16:creationId xmlns:a16="http://schemas.microsoft.com/office/drawing/2014/main" id="{E59021F2-52CC-49C3-9FCD-7684856129A6}"/>
              </a:ext>
            </a:extLst>
          </p:cNvPr>
          <p:cNvSpPr txBox="1"/>
          <p:nvPr/>
        </p:nvSpPr>
        <p:spPr>
          <a:xfrm>
            <a:off x="4143026" y="5750315"/>
            <a:ext cx="2520353" cy="738664"/>
          </a:xfrm>
          <a:prstGeom prst="rect">
            <a:avLst/>
          </a:prstGeom>
          <a:noFill/>
        </p:spPr>
        <p:txBody>
          <a:bodyPr wrap="square" rtlCol="0">
            <a:spAutoFit/>
          </a:bodyPr>
          <a:lstStyle/>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推荐的效率；</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推荐多样性；</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推荐准确性。</a:t>
            </a:r>
          </a:p>
        </p:txBody>
      </p:sp>
      <p:sp>
        <p:nvSpPr>
          <p:cNvPr id="39" name="文本框 38">
            <a:extLst>
              <a:ext uri="{FF2B5EF4-FFF2-40B4-BE49-F238E27FC236}">
                <a16:creationId xmlns:a16="http://schemas.microsoft.com/office/drawing/2014/main" id="{D07F2167-73AA-4115-AC83-3E447DAEF9DA}"/>
              </a:ext>
            </a:extLst>
          </p:cNvPr>
          <p:cNvSpPr txBox="1"/>
          <p:nvPr/>
        </p:nvSpPr>
        <p:spPr>
          <a:xfrm>
            <a:off x="2077676" y="5759377"/>
            <a:ext cx="2520353" cy="738664"/>
          </a:xfrm>
          <a:prstGeom prst="rect">
            <a:avLst/>
          </a:prstGeom>
          <a:noFill/>
        </p:spPr>
        <p:txBody>
          <a:bodyPr wrap="square" rtlCol="0">
            <a:spAutoFit/>
          </a:bodyPr>
          <a:lstStyle/>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计算相似矩阵；</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存储中间数据；</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数据库的记录。</a:t>
            </a:r>
          </a:p>
        </p:txBody>
      </p:sp>
      <p:sp>
        <p:nvSpPr>
          <p:cNvPr id="51" name="文本框 50">
            <a:extLst>
              <a:ext uri="{FF2B5EF4-FFF2-40B4-BE49-F238E27FC236}">
                <a16:creationId xmlns:a16="http://schemas.microsoft.com/office/drawing/2014/main" id="{6CFB91C3-FD6A-4D49-B8D1-4F51BA8798C8}"/>
              </a:ext>
            </a:extLst>
          </p:cNvPr>
          <p:cNvSpPr txBox="1"/>
          <p:nvPr/>
        </p:nvSpPr>
        <p:spPr>
          <a:xfrm>
            <a:off x="6333796" y="5869080"/>
            <a:ext cx="2520353" cy="523220"/>
          </a:xfrm>
          <a:prstGeom prst="rect">
            <a:avLst/>
          </a:prstGeom>
          <a:noFill/>
        </p:spPr>
        <p:txBody>
          <a:bodyPr wrap="square" rtlCol="0">
            <a:spAutoFit/>
          </a:bodyPr>
          <a:lstStyle/>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并发访问；</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数据一致；</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p:txBody>
      </p:sp>
      <p:sp>
        <p:nvSpPr>
          <p:cNvPr id="52" name="文本框 51">
            <a:extLst>
              <a:ext uri="{FF2B5EF4-FFF2-40B4-BE49-F238E27FC236}">
                <a16:creationId xmlns:a16="http://schemas.microsoft.com/office/drawing/2014/main" id="{B5DEFF99-86E4-4406-BE92-353AA465DF24}"/>
              </a:ext>
            </a:extLst>
          </p:cNvPr>
          <p:cNvSpPr txBox="1"/>
          <p:nvPr/>
        </p:nvSpPr>
        <p:spPr>
          <a:xfrm>
            <a:off x="8647454" y="5750315"/>
            <a:ext cx="2520353" cy="738664"/>
          </a:xfrm>
          <a:prstGeom prst="rect">
            <a:avLst/>
          </a:prstGeom>
          <a:noFill/>
        </p:spPr>
        <p:txBody>
          <a:bodyPr wrap="square" rtlCol="0">
            <a:spAutoFit/>
          </a:bodyPr>
          <a:lstStyle/>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引导用户操作；</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界面美观整洁；</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a:p>
            <a:pPr marL="342900" indent="-342900">
              <a:buFont typeface="Arial" panose="020B0604020202020204" pitchFamily="34" charset="0"/>
              <a:buChar char="•"/>
            </a:pPr>
            <a:r>
              <a:rPr lang="zh-CN" altLang="en-US" sz="1400" dirty="0">
                <a:solidFill>
                  <a:schemeClr val="tx1">
                    <a:lumMod val="75000"/>
                    <a:lumOff val="25000"/>
                  </a:schemeClr>
                </a:solidFill>
                <a:latin typeface="SF Orson Casual Heavy" panose="00000400000000000000" pitchFamily="2" charset="0"/>
                <a:ea typeface="幼圆" panose="02010509060101010101" pitchFamily="49" charset="-122"/>
                <a:cs typeface="+mn-ea"/>
              </a:rPr>
              <a:t>操作便捷简单。</a:t>
            </a:r>
            <a:endParaRPr lang="en-US" altLang="zh-CN" sz="1400" dirty="0">
              <a:solidFill>
                <a:schemeClr val="tx1">
                  <a:lumMod val="75000"/>
                  <a:lumOff val="25000"/>
                </a:schemeClr>
              </a:solidFill>
              <a:latin typeface="SF Orson Casual Heavy" panose="00000400000000000000" pitchFamily="2" charset="0"/>
              <a:ea typeface="幼圆" panose="02010509060101010101" pitchFamily="49" charset="-122"/>
              <a:cs typeface="+mn-ea"/>
            </a:endParaRPr>
          </a:p>
        </p:txBody>
      </p:sp>
    </p:spTree>
    <p:extLst>
      <p:ext uri="{BB962C8B-B14F-4D97-AF65-F5344CB8AC3E}">
        <p14:creationId xmlns:p14="http://schemas.microsoft.com/office/powerpoint/2010/main" val="352292498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51"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 name="Straight Connector 65"/>
          <p:cNvCxnSpPr/>
          <p:nvPr/>
        </p:nvCxnSpPr>
        <p:spPr>
          <a:xfrm>
            <a:off x="4106180" y="5318579"/>
            <a:ext cx="170961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704866" y="4259108"/>
            <a:ext cx="2051544"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0743" y="3218242"/>
            <a:ext cx="170961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609984" y="2082613"/>
            <a:ext cx="1709618" cy="0"/>
          </a:xfrm>
          <a:prstGeom prst="line">
            <a:avLst/>
          </a:prstGeom>
          <a:ln w="9525">
            <a:solidFill>
              <a:schemeClr val="bg1">
                <a:lumMod val="6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3439378" y="4886115"/>
            <a:ext cx="1132783" cy="1066190"/>
            <a:chOff x="6139503" y="4871969"/>
            <a:chExt cx="1192668" cy="1122553"/>
          </a:xfrm>
          <a:solidFill>
            <a:schemeClr val="accent1">
              <a:lumMod val="60000"/>
              <a:lumOff val="40000"/>
            </a:schemeClr>
          </a:solidFill>
          <a:effectLst/>
        </p:grpSpPr>
        <p:sp>
          <p:nvSpPr>
            <p:cNvPr id="6" name="Rounded Rectangle 5"/>
            <p:cNvSpPr>
              <a:spLocks noChangeArrowheads="1"/>
            </p:cNvSpPr>
            <p:nvPr/>
          </p:nvSpPr>
          <p:spPr bwMode="auto">
            <a:xfrm>
              <a:off x="6139503" y="4871969"/>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extBox 21"/>
            <p:cNvSpPr txBox="1">
              <a:spLocks noChangeArrowheads="1"/>
            </p:cNvSpPr>
            <p:nvPr/>
          </p:nvSpPr>
          <p:spPr bwMode="auto">
            <a:xfrm>
              <a:off x="6356737" y="5179787"/>
              <a:ext cx="771727" cy="5624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p>
          </p:txBody>
        </p:sp>
      </p:grpSp>
      <p:grpSp>
        <p:nvGrpSpPr>
          <p:cNvPr id="8" name="Group 7"/>
          <p:cNvGrpSpPr/>
          <p:nvPr/>
        </p:nvGrpSpPr>
        <p:grpSpPr>
          <a:xfrm>
            <a:off x="3705913" y="3819930"/>
            <a:ext cx="1132783" cy="1066191"/>
            <a:chOff x="6420131" y="3749417"/>
            <a:chExt cx="1192668" cy="1122553"/>
          </a:xfrm>
          <a:solidFill>
            <a:schemeClr val="accent1"/>
          </a:solidFill>
          <a:effectLst/>
        </p:grpSpPr>
        <p:sp>
          <p:nvSpPr>
            <p:cNvPr id="9" name="Rounded Rectangle 8"/>
            <p:cNvSpPr>
              <a:spLocks noChangeArrowheads="1"/>
            </p:cNvSpPr>
            <p:nvPr/>
          </p:nvSpPr>
          <p:spPr bwMode="auto">
            <a:xfrm>
              <a:off x="6420131" y="3749417"/>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TextBox 22"/>
            <p:cNvSpPr txBox="1">
              <a:spLocks noChangeArrowheads="1"/>
            </p:cNvSpPr>
            <p:nvPr/>
          </p:nvSpPr>
          <p:spPr bwMode="auto">
            <a:xfrm>
              <a:off x="6672041" y="4034885"/>
              <a:ext cx="771727" cy="5624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p>
          </p:txBody>
        </p:sp>
      </p:grpSp>
      <p:grpSp>
        <p:nvGrpSpPr>
          <p:cNvPr id="11" name="Group 10"/>
          <p:cNvGrpSpPr/>
          <p:nvPr/>
        </p:nvGrpSpPr>
        <p:grpSpPr>
          <a:xfrm>
            <a:off x="3306108" y="2753751"/>
            <a:ext cx="1132783" cy="1066189"/>
            <a:chOff x="5999190" y="2626865"/>
            <a:chExt cx="1192668" cy="1122553"/>
          </a:xfrm>
          <a:solidFill>
            <a:schemeClr val="accent1">
              <a:lumMod val="60000"/>
              <a:lumOff val="40000"/>
            </a:schemeClr>
          </a:solidFill>
          <a:effectLst/>
        </p:grpSpPr>
        <p:sp>
          <p:nvSpPr>
            <p:cNvPr id="12" name="Rounded Rectangle 11"/>
            <p:cNvSpPr>
              <a:spLocks noChangeArrowheads="1"/>
            </p:cNvSpPr>
            <p:nvPr/>
          </p:nvSpPr>
          <p:spPr bwMode="auto">
            <a:xfrm>
              <a:off x="5999190" y="2626865"/>
              <a:ext cx="1192668" cy="1122553"/>
            </a:xfrm>
            <a:prstGeom prst="roundRect">
              <a:avLst>
                <a:gd name="adj" fmla="val 9375"/>
              </a:avLst>
            </a:prstGeom>
            <a:grp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3"/>
            <p:cNvSpPr txBox="1">
              <a:spLocks noChangeArrowheads="1"/>
            </p:cNvSpPr>
            <p:nvPr/>
          </p:nvSpPr>
          <p:spPr bwMode="auto">
            <a:xfrm>
              <a:off x="6231728" y="2895664"/>
              <a:ext cx="771727" cy="5624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p>
          </p:txBody>
        </p:sp>
      </p:grpSp>
      <p:grpSp>
        <p:nvGrpSpPr>
          <p:cNvPr id="14" name="Group 13"/>
          <p:cNvGrpSpPr/>
          <p:nvPr/>
        </p:nvGrpSpPr>
        <p:grpSpPr>
          <a:xfrm>
            <a:off x="2739723" y="1746977"/>
            <a:ext cx="1132783" cy="1066190"/>
            <a:chOff x="5402860" y="1566869"/>
            <a:chExt cx="1192668" cy="1122553"/>
          </a:xfrm>
          <a:effectLst/>
        </p:grpSpPr>
        <p:sp>
          <p:nvSpPr>
            <p:cNvPr id="15" name="Rounded Rectangle 14"/>
            <p:cNvSpPr>
              <a:spLocks noChangeArrowheads="1"/>
            </p:cNvSpPr>
            <p:nvPr/>
          </p:nvSpPr>
          <p:spPr bwMode="auto">
            <a:xfrm rot="20684149">
              <a:off x="5402860" y="1566869"/>
              <a:ext cx="1192668" cy="1122553"/>
            </a:xfrm>
            <a:prstGeom prst="roundRect">
              <a:avLst>
                <a:gd name="adj" fmla="val 9375"/>
              </a:avLst>
            </a:prstGeom>
            <a:solidFill>
              <a:schemeClr val="accent1"/>
            </a:solidFill>
            <a:ln w="9525">
              <a:noFill/>
              <a:round/>
              <a:headEnd/>
              <a:tailEnd/>
            </a:ln>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endParaRPr lang="id-ID" altLang="id-ID" sz="263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4"/>
            <p:cNvSpPr txBox="1">
              <a:spLocks noChangeArrowheads="1"/>
            </p:cNvSpPr>
            <p:nvPr/>
          </p:nvSpPr>
          <p:spPr bwMode="auto">
            <a:xfrm rot="20681241">
              <a:off x="5613324" y="1799734"/>
              <a:ext cx="771727" cy="562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algn="ctr">
                <a:lnSpc>
                  <a:spcPct val="120000"/>
                </a:lnSpc>
              </a:pPr>
              <a:r>
                <a:rPr lang="nb-NO" altLang="id-ID" sz="26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p>
          </p:txBody>
        </p:sp>
      </p:grpSp>
      <p:grpSp>
        <p:nvGrpSpPr>
          <p:cNvPr id="27" name="Group 26"/>
          <p:cNvGrpSpPr>
            <a:grpSpLocks noChangeAspect="1"/>
          </p:cNvGrpSpPr>
          <p:nvPr/>
        </p:nvGrpSpPr>
        <p:grpSpPr>
          <a:xfrm>
            <a:off x="4769581" y="1709439"/>
            <a:ext cx="854811" cy="854811"/>
            <a:chOff x="5385173" y="1917525"/>
            <a:chExt cx="1440000" cy="1440000"/>
          </a:xfrm>
        </p:grpSpPr>
        <p:sp>
          <p:nvSpPr>
            <p:cNvPr id="28" name="Oval 27"/>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28"/>
            <p:cNvSpPr/>
            <p:nvPr/>
          </p:nvSpPr>
          <p:spPr>
            <a:xfrm>
              <a:off x="5475173" y="2007525"/>
              <a:ext cx="1260000" cy="126000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a:grpSpLocks noChangeAspect="1"/>
          </p:cNvGrpSpPr>
          <p:nvPr/>
        </p:nvGrpSpPr>
        <p:grpSpPr>
          <a:xfrm>
            <a:off x="5699593" y="4873818"/>
            <a:ext cx="854810" cy="854811"/>
            <a:chOff x="5385173" y="1917525"/>
            <a:chExt cx="1440000" cy="1440000"/>
          </a:xfrm>
        </p:grpSpPr>
        <p:sp>
          <p:nvSpPr>
            <p:cNvPr id="31" name="Oval 30"/>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1"/>
            <p:cNvSpPr/>
            <p:nvPr/>
          </p:nvSpPr>
          <p:spPr>
            <a:xfrm>
              <a:off x="5475175" y="2007525"/>
              <a:ext cx="1260001" cy="1260000"/>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a:grpSpLocks noChangeAspect="1"/>
          </p:cNvGrpSpPr>
          <p:nvPr/>
        </p:nvGrpSpPr>
        <p:grpSpPr>
          <a:xfrm>
            <a:off x="6553743" y="3829943"/>
            <a:ext cx="854811" cy="854811"/>
            <a:chOff x="5385173" y="1917525"/>
            <a:chExt cx="1440000" cy="1440000"/>
          </a:xfrm>
        </p:grpSpPr>
        <p:sp>
          <p:nvSpPr>
            <p:cNvPr id="34" name="Oval 33"/>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34"/>
            <p:cNvSpPr/>
            <p:nvPr/>
          </p:nvSpPr>
          <p:spPr>
            <a:xfrm>
              <a:off x="5475173" y="2007525"/>
              <a:ext cx="1260000" cy="1260000"/>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a:grpSpLocks noChangeAspect="1"/>
          </p:cNvGrpSpPr>
          <p:nvPr/>
        </p:nvGrpSpPr>
        <p:grpSpPr>
          <a:xfrm>
            <a:off x="5524440" y="2724867"/>
            <a:ext cx="854811" cy="854811"/>
            <a:chOff x="5385173" y="1917525"/>
            <a:chExt cx="1440000" cy="1440000"/>
          </a:xfrm>
        </p:grpSpPr>
        <p:sp>
          <p:nvSpPr>
            <p:cNvPr id="37" name="Oval 36"/>
            <p:cNvSpPr>
              <a:spLocks noChangeAspect="1"/>
            </p:cNvSpPr>
            <p:nvPr/>
          </p:nvSpPr>
          <p:spPr>
            <a:xfrm>
              <a:off x="5385173" y="1917525"/>
              <a:ext cx="1440000" cy="1440000"/>
            </a:xfrm>
            <a:prstGeom prst="ellipse">
              <a:avLst/>
            </a:prstGeom>
            <a:solidFill>
              <a:schemeClr val="bg1">
                <a:lumMod val="65000"/>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5475173" y="2007525"/>
              <a:ext cx="1260000" cy="12600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741"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a:grpSpLocks noChangeAspect="1"/>
          </p:cNvGrpSpPr>
          <p:nvPr/>
        </p:nvGrpSpPr>
        <p:grpSpPr>
          <a:xfrm>
            <a:off x="4961336" y="1896429"/>
            <a:ext cx="463024" cy="463024"/>
            <a:chOff x="-2771775" y="66675"/>
            <a:chExt cx="827087" cy="827088"/>
          </a:xfrm>
          <a:solidFill>
            <a:schemeClr val="bg1"/>
          </a:solidFill>
        </p:grpSpPr>
        <p:sp>
          <p:nvSpPr>
            <p:cNvPr id="40"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5918372" y="5141740"/>
            <a:ext cx="410657" cy="313866"/>
            <a:chOff x="5516563" y="84138"/>
            <a:chExt cx="1414463" cy="1081087"/>
          </a:xfrm>
          <a:solidFill>
            <a:schemeClr val="bg1"/>
          </a:solidFill>
        </p:grpSpPr>
        <p:sp>
          <p:nvSpPr>
            <p:cNvPr id="4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759985" y="4071167"/>
            <a:ext cx="424941" cy="365946"/>
            <a:chOff x="2727325" y="-39687"/>
            <a:chExt cx="1463675" cy="1260475"/>
          </a:xfrm>
          <a:solidFill>
            <a:schemeClr val="bg1"/>
          </a:solidFill>
        </p:grpSpPr>
        <p:sp>
          <p:nvSpPr>
            <p:cNvPr id="5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Freeform 13"/>
          <p:cNvSpPr>
            <a:spLocks noChangeAspect="1" noEditPoints="1"/>
          </p:cNvSpPr>
          <p:nvPr/>
        </p:nvSpPr>
        <p:spPr bwMode="auto">
          <a:xfrm>
            <a:off x="5764561" y="2938702"/>
            <a:ext cx="402122" cy="391598"/>
          </a:xfrm>
          <a:custGeom>
            <a:avLst/>
            <a:gdLst>
              <a:gd name="T0" fmla="*/ 161 w 226"/>
              <a:gd name="T1" fmla="*/ 0 h 220"/>
              <a:gd name="T2" fmla="*/ 96 w 226"/>
              <a:gd name="T3" fmla="*/ 47 h 220"/>
              <a:gd name="T4" fmla="*/ 95 w 226"/>
              <a:gd name="T5" fmla="*/ 47 h 220"/>
              <a:gd name="T6" fmla="*/ 24 w 226"/>
              <a:gd name="T7" fmla="*/ 119 h 220"/>
              <a:gd name="T8" fmla="*/ 1 w 226"/>
              <a:gd name="T9" fmla="*/ 189 h 220"/>
              <a:gd name="T10" fmla="*/ 24 w 226"/>
              <a:gd name="T11" fmla="*/ 220 h 220"/>
              <a:gd name="T12" fmla="*/ 90 w 226"/>
              <a:gd name="T13" fmla="*/ 203 h 220"/>
              <a:gd name="T14" fmla="*/ 207 w 226"/>
              <a:gd name="T15" fmla="*/ 91 h 220"/>
              <a:gd name="T16" fmla="*/ 110 w 226"/>
              <a:gd name="T17" fmla="*/ 164 h 220"/>
              <a:gd name="T18" fmla="*/ 170 w 226"/>
              <a:gd name="T19" fmla="*/ 81 h 220"/>
              <a:gd name="T20" fmla="*/ 163 w 226"/>
              <a:gd name="T21" fmla="*/ 115 h 220"/>
              <a:gd name="T22" fmla="*/ 110 w 226"/>
              <a:gd name="T23" fmla="*/ 169 h 220"/>
              <a:gd name="T24" fmla="*/ 102 w 226"/>
              <a:gd name="T25" fmla="*/ 139 h 220"/>
              <a:gd name="T26" fmla="*/ 79 w 226"/>
              <a:gd name="T27" fmla="*/ 117 h 220"/>
              <a:gd name="T28" fmla="*/ 159 w 226"/>
              <a:gd name="T29" fmla="*/ 61 h 220"/>
              <a:gd name="T30" fmla="*/ 102 w 226"/>
              <a:gd name="T31" fmla="*/ 139 h 220"/>
              <a:gd name="T32" fmla="*/ 52 w 226"/>
              <a:gd name="T33" fmla="*/ 110 h 220"/>
              <a:gd name="T34" fmla="*/ 137 w 226"/>
              <a:gd name="T35" fmla="*/ 49 h 220"/>
              <a:gd name="T36" fmla="*/ 29 w 226"/>
              <a:gd name="T37" fmla="*/ 205 h 220"/>
              <a:gd name="T38" fmla="*/ 14 w 226"/>
              <a:gd name="T39" fmla="*/ 196 h 220"/>
              <a:gd name="T40" fmla="*/ 22 w 226"/>
              <a:gd name="T41" fmla="*/ 166 h 220"/>
              <a:gd name="T42" fmla="*/ 54 w 226"/>
              <a:gd name="T43" fmla="*/ 199 h 220"/>
              <a:gd name="T44" fmla="*/ 61 w 226"/>
              <a:gd name="T45" fmla="*/ 197 h 220"/>
              <a:gd name="T46" fmla="*/ 24 w 226"/>
              <a:gd name="T47" fmla="*/ 159 h 220"/>
              <a:gd name="T48" fmla="*/ 33 w 226"/>
              <a:gd name="T49" fmla="*/ 129 h 220"/>
              <a:gd name="T50" fmla="*/ 89 w 226"/>
              <a:gd name="T51" fmla="*/ 189 h 220"/>
              <a:gd name="T52" fmla="*/ 61 w 226"/>
              <a:gd name="T53" fmla="*/ 197 h 220"/>
              <a:gd name="T54" fmla="*/ 186 w 226"/>
              <a:gd name="T55" fmla="*/ 93 h 220"/>
              <a:gd name="T56" fmla="*/ 168 w 226"/>
              <a:gd name="T57" fmla="*/ 52 h 220"/>
              <a:gd name="T58" fmla="*/ 139 w 226"/>
              <a:gd name="T59" fmla="*/ 23 h 220"/>
              <a:gd name="T60" fmla="*/ 192 w 226"/>
              <a:gd name="T61" fmla="*/ 27 h 220"/>
              <a:gd name="T62" fmla="*/ 197 w 226"/>
              <a:gd name="T63"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p:spPr>
        <p:txBody>
          <a:bodyPr vert="horz" wrap="square" lIns="86850" tIns="43424" rIns="86850" bIns="43424" numCol="1" anchor="t" anchorCtr="0" compatLnSpc="1">
            <a:prstTxWarp prst="textNoShape">
              <a:avLst/>
            </a:prstTxWarp>
          </a:bodyPr>
          <a:lstStyle/>
          <a:p>
            <a:pPr algn="just">
              <a:lnSpc>
                <a:spcPct val="120000"/>
              </a:lnSpc>
            </a:pPr>
            <a:endParaRPr lang="id-ID" sz="74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6665083" y="4893240"/>
            <a:ext cx="1676755" cy="270010"/>
          </a:xfrm>
          <a:prstGeom prst="rect">
            <a:avLst/>
          </a:prstGeom>
          <a:noFill/>
        </p:spPr>
        <p:txBody>
          <a:bodyPr wrap="square" lIns="0" tIns="0" rIns="0" bIns="0" rtlCol="0">
            <a:spAutoFit/>
          </a:bodyPr>
          <a:lstStyle/>
          <a:p>
            <a:pPr algn="just">
              <a:lnSpc>
                <a:spcPct val="120000"/>
              </a:lnSpc>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用户端</a:t>
            </a:r>
            <a:endParaRPr lang="id-ID" sz="12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7506368" y="3980220"/>
            <a:ext cx="1676755" cy="270010"/>
          </a:xfrm>
          <a:prstGeom prst="rect">
            <a:avLst/>
          </a:prstGeom>
          <a:noFill/>
        </p:spPr>
        <p:txBody>
          <a:bodyPr wrap="square" lIns="0" tIns="0" rIns="0" bIns="0" rtlCol="0">
            <a:spAutoFit/>
          </a:bodyPr>
          <a:lstStyle/>
          <a:p>
            <a:pPr algn="just">
              <a:lnSpc>
                <a:spcPct val="120000"/>
              </a:lnSpc>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服务器</a:t>
            </a:r>
            <a:endParaRPr lang="id-ID" sz="1152"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490998" y="2864649"/>
            <a:ext cx="1676755" cy="270010"/>
          </a:xfrm>
          <a:prstGeom prst="rect">
            <a:avLst/>
          </a:prstGeom>
          <a:noFill/>
        </p:spPr>
        <p:txBody>
          <a:bodyPr wrap="square" lIns="0" tIns="0" rIns="0" bIns="0" rtlCol="0">
            <a:spAutoFit/>
          </a:bodyPr>
          <a:lstStyle/>
          <a:p>
            <a:pPr algn="just">
              <a:lnSpc>
                <a:spcPct val="120000"/>
              </a:lnSpc>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框架</a:t>
            </a:r>
            <a:endParaRPr lang="id-ID" sz="1152"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5768983" y="1718109"/>
            <a:ext cx="1676755" cy="270010"/>
          </a:xfrm>
          <a:prstGeom prst="rect">
            <a:avLst/>
          </a:prstGeom>
          <a:noFill/>
        </p:spPr>
        <p:txBody>
          <a:bodyPr wrap="square" lIns="0" tIns="0" rIns="0" bIns="0" rtlCol="0">
            <a:spAutoFit/>
          </a:bodyPr>
          <a:lstStyle/>
          <a:p>
            <a:pPr algn="just">
              <a:lnSpc>
                <a:spcPct val="120000"/>
              </a:lnSpc>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开发工具</a:t>
            </a:r>
            <a:endParaRPr lang="id-ID" sz="1152"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5774455" y="1996906"/>
            <a:ext cx="3866695" cy="494751"/>
          </a:xfrm>
          <a:prstGeom prst="rect">
            <a:avLst/>
          </a:prstGeom>
          <a:noFill/>
        </p:spPr>
        <p:txBody>
          <a:bodyPr wrap="square" lIns="0" tIns="0" rIns="0" bIns="0" numCol="1" spcCol="360000">
            <a:spAutoFit/>
          </a:bodyPr>
          <a:lstStyle/>
          <a:p>
            <a:pPr algn="just">
              <a:lnSpc>
                <a:spcPct val="120000"/>
              </a:lnSpc>
              <a:defRPr/>
            </a:pP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java</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端的</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intellij</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idea</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python</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端的</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pycharm</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jupyter notebook</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WeChat</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开发者工具</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513039" y="3103983"/>
            <a:ext cx="4157920" cy="234744"/>
          </a:xfrm>
          <a:prstGeom prst="rect">
            <a:avLst/>
          </a:prstGeom>
          <a:noFill/>
        </p:spPr>
        <p:txBody>
          <a:bodyPr wrap="square" lIns="0" tIns="0" rIns="0" bIns="0" numCol="1" spcCol="360000">
            <a:spAutoFit/>
          </a:bodyPr>
          <a:lstStyle/>
          <a:p>
            <a:pPr algn="just">
              <a:lnSpc>
                <a:spcPct val="120000"/>
              </a:lnSpc>
              <a:defRPr/>
            </a:pP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springboot mysql scikit-surprise pandas</a:t>
            </a:r>
          </a:p>
        </p:txBody>
      </p:sp>
      <p:sp>
        <p:nvSpPr>
          <p:cNvPr id="61" name="TextBox 60"/>
          <p:cNvSpPr txBox="1"/>
          <p:nvPr/>
        </p:nvSpPr>
        <p:spPr>
          <a:xfrm>
            <a:off x="7506384" y="4247601"/>
            <a:ext cx="2889367" cy="236219"/>
          </a:xfrm>
          <a:prstGeom prst="rect">
            <a:avLst/>
          </a:prstGeom>
          <a:noFill/>
        </p:spPr>
        <p:txBody>
          <a:bodyPr wrap="square" lIns="0" tIns="0" rIns="0" bIns="0" numCol="1" spcCol="360000">
            <a:spAutoFit/>
          </a:bodyPr>
          <a:lstStyle/>
          <a:p>
            <a:pPr algn="just">
              <a:lnSpc>
                <a:spcPct val="120000"/>
              </a:lnSpc>
              <a:defRPr/>
            </a:pP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tomcat/</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阿里服务器</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花生壳内网穿透</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61"/>
          <p:cNvSpPr txBox="1"/>
          <p:nvPr/>
        </p:nvSpPr>
        <p:spPr>
          <a:xfrm>
            <a:off x="6662334" y="5197249"/>
            <a:ext cx="3350947" cy="541430"/>
          </a:xfrm>
          <a:prstGeom prst="rect">
            <a:avLst/>
          </a:prstGeom>
          <a:noFill/>
        </p:spPr>
        <p:txBody>
          <a:bodyPr wrap="square" lIns="0" tIns="0" rIns="0" bIns="0" numCol="1" spcCol="360000">
            <a:spAutoFit/>
          </a:bodyPr>
          <a:lstStyle/>
          <a:p>
            <a:r>
              <a:rPr lang="zh-CN" altLang="zh-CN" sz="1400" dirty="0">
                <a:solidFill>
                  <a:schemeClr val="bg1">
                    <a:lumMod val="65000"/>
                  </a:schemeClr>
                </a:solidFill>
                <a:latin typeface="Arial" panose="020B0604020202020204" pitchFamily="34" charset="0"/>
                <a:ea typeface="微软雅黑" panose="020B0503020204020204" pitchFamily="34" charset="-122"/>
                <a:cs typeface="+mn-ea"/>
              </a:rPr>
              <a:t>安卓手机安装微信</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rPr>
              <a:t>5.3</a:t>
            </a:r>
            <a:r>
              <a:rPr lang="zh-CN" altLang="zh-CN" sz="1400" dirty="0">
                <a:solidFill>
                  <a:schemeClr val="bg1">
                    <a:lumMod val="65000"/>
                  </a:schemeClr>
                </a:solidFill>
                <a:latin typeface="Arial" panose="020B0604020202020204" pitchFamily="34" charset="0"/>
                <a:ea typeface="微软雅黑" panose="020B0503020204020204" pitchFamily="34" charset="-122"/>
                <a:cs typeface="+mn-ea"/>
              </a:rPr>
              <a:t>版本及以上</a:t>
            </a:r>
          </a:p>
          <a:p>
            <a:r>
              <a:rPr lang="zh-CN" altLang="zh-CN" sz="1400" dirty="0">
                <a:solidFill>
                  <a:schemeClr val="bg1">
                    <a:lumMod val="65000"/>
                  </a:schemeClr>
                </a:solidFill>
                <a:latin typeface="Arial" panose="020B0604020202020204" pitchFamily="34" charset="0"/>
                <a:ea typeface="微软雅黑" panose="020B0503020204020204" pitchFamily="34" charset="-122"/>
                <a:cs typeface="+mn-ea"/>
              </a:rPr>
              <a:t>苹果手机安装微信</a:t>
            </a:r>
            <a:r>
              <a:rPr lang="en-US" altLang="zh-CN" sz="1400" dirty="0">
                <a:solidFill>
                  <a:schemeClr val="bg1">
                    <a:lumMod val="65000"/>
                  </a:schemeClr>
                </a:solidFill>
                <a:latin typeface="Arial" panose="020B0604020202020204" pitchFamily="34" charset="0"/>
                <a:ea typeface="微软雅黑" panose="020B0503020204020204" pitchFamily="34" charset="-122"/>
                <a:cs typeface="+mn-ea"/>
              </a:rPr>
              <a:t>IOS6.5.3</a:t>
            </a:r>
            <a:r>
              <a:rPr lang="zh-CN" altLang="zh-CN" sz="1400" dirty="0">
                <a:solidFill>
                  <a:schemeClr val="bg1">
                    <a:lumMod val="65000"/>
                  </a:schemeClr>
                </a:solidFill>
                <a:latin typeface="Arial" panose="020B0604020202020204" pitchFamily="34" charset="0"/>
                <a:ea typeface="微软雅黑" panose="020B0503020204020204" pitchFamily="34" charset="-122"/>
                <a:cs typeface="+mn-ea"/>
              </a:rPr>
              <a:t>版本及以上</a:t>
            </a:r>
          </a:p>
          <a:p>
            <a:pPr algn="just">
              <a:lnSpc>
                <a:spcPct val="120000"/>
              </a:lnSpc>
              <a:defRPr/>
            </a:pPr>
            <a:endParaRPr lang="en-US" altLang="zh-CN" sz="65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9" name="组合 68"/>
          <p:cNvGrpSpPr/>
          <p:nvPr/>
        </p:nvGrpSpPr>
        <p:grpSpPr>
          <a:xfrm>
            <a:off x="-7399" y="-93378"/>
            <a:ext cx="12224554" cy="6960256"/>
            <a:chOff x="-23476" y="-94997"/>
            <a:chExt cx="12892377" cy="7340492"/>
          </a:xfrm>
        </p:grpSpPr>
        <p:sp>
          <p:nvSpPr>
            <p:cNvPr id="70" name="矩形 69"/>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71" name="组合 70"/>
            <p:cNvGrpSpPr/>
            <p:nvPr/>
          </p:nvGrpSpPr>
          <p:grpSpPr>
            <a:xfrm>
              <a:off x="-23476" y="-94997"/>
              <a:ext cx="12880639" cy="614978"/>
              <a:chOff x="-23476" y="-94997"/>
              <a:chExt cx="12880639" cy="614978"/>
            </a:xfrm>
          </p:grpSpPr>
          <p:sp>
            <p:nvSpPr>
              <p:cNvPr id="72" name="矩形 71"/>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3" name="矩形 72"/>
              <p:cNvSpPr/>
              <p:nvPr/>
            </p:nvSpPr>
            <p:spPr>
              <a:xfrm>
                <a:off x="11118981" y="-5038"/>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4" name="Rectangle 4"/>
              <p:cNvSpPr txBox="1">
                <a:spLocks noChangeArrowheads="1"/>
              </p:cNvSpPr>
              <p:nvPr/>
            </p:nvSpPr>
            <p:spPr bwMode="auto">
              <a:xfrm>
                <a:off x="9249676"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非功能需求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5" name="Rectangle 4"/>
              <p:cNvSpPr txBox="1">
                <a:spLocks noChangeArrowheads="1"/>
              </p:cNvSpPr>
              <p:nvPr/>
            </p:nvSpPr>
            <p:spPr bwMode="auto">
              <a:xfrm>
                <a:off x="7545449"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功能需求</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6"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solidFill>
                      <a:srgbClr val="1075B6"/>
                    </a:solidFill>
                    <a:latin typeface="SF Orson Casual Heavy" panose="00000400000000000000" pitchFamily="2" charset="0"/>
                    <a:ea typeface="幼圆" panose="02010509060101010101" pitchFamily="49" charset="-122"/>
                    <a:sym typeface="SF Orson Casual Heavy" panose="00000400000000000000" pitchFamily="2" charset="0"/>
                  </a:rPr>
                  <a:t>系统需求</a:t>
                </a:r>
              </a:p>
            </p:txBody>
          </p:sp>
          <p:sp>
            <p:nvSpPr>
              <p:cNvPr id="77"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需求分析</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78"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研究现状</a:t>
                </a:r>
              </a:p>
            </p:txBody>
          </p:sp>
        </p:grpSp>
      </p:grpSp>
    </p:spTree>
    <p:extLst>
      <p:ext uri="{BB962C8B-B14F-4D97-AF65-F5344CB8AC3E}">
        <p14:creationId xmlns:p14="http://schemas.microsoft.com/office/powerpoint/2010/main" val="26680005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500" fill="hold"/>
                                        <p:tgtEl>
                                          <p:spTgt spid="60"/>
                                        </p:tgtEl>
                                        <p:attrNameLst>
                                          <p:attrName>ppt_x</p:attrName>
                                        </p:attrNameLst>
                                      </p:cBhvr>
                                      <p:tavLst>
                                        <p:tav tm="0">
                                          <p:val>
                                            <p:strVal val="1+#ppt_w/2"/>
                                          </p:val>
                                        </p:tav>
                                        <p:tav tm="100000">
                                          <p:val>
                                            <p:strVal val="#ppt_x"/>
                                          </p:val>
                                        </p:tav>
                                      </p:tavLst>
                                    </p:anim>
                                    <p:anim calcmode="lin" valueType="num">
                                      <p:cBhvr additive="base">
                                        <p:cTn id="13" dur="5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1+#ppt_w/2"/>
                                          </p:val>
                                        </p:tav>
                                        <p:tav tm="100000">
                                          <p:val>
                                            <p:strVal val="#ppt_x"/>
                                          </p:val>
                                        </p:tav>
                                      </p:tavLst>
                                    </p:anim>
                                    <p:anim calcmode="lin" valueType="num">
                                      <p:cBhvr additive="base">
                                        <p:cTn id="18" dur="500" fill="hold"/>
                                        <p:tgtEl>
                                          <p:spTgt spid="6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 calcmode="lin" valueType="num">
                                      <p:cBhvr additive="base">
                                        <p:cTn id="22" dur="500" fill="hold"/>
                                        <p:tgtEl>
                                          <p:spTgt spid="62"/>
                                        </p:tgtEl>
                                        <p:attrNameLst>
                                          <p:attrName>ppt_x</p:attrName>
                                        </p:attrNameLst>
                                      </p:cBhvr>
                                      <p:tavLst>
                                        <p:tav tm="0">
                                          <p:val>
                                            <p:strVal val="1+#ppt_w/2"/>
                                          </p:val>
                                        </p:tav>
                                        <p:tav tm="100000">
                                          <p:val>
                                            <p:strVal val="#ppt_x"/>
                                          </p:val>
                                        </p:tav>
                                      </p:tavLst>
                                    </p:anim>
                                    <p:anim calcmode="lin" valueType="num">
                                      <p:cBhvr additive="base">
                                        <p:cTn id="23" dur="500" fill="hold"/>
                                        <p:tgtEl>
                                          <p:spTgt spid="62"/>
                                        </p:tgtEl>
                                        <p:attrNameLst>
                                          <p:attrName>ppt_y</p:attrName>
                                        </p:attrNameLst>
                                      </p:cBhvr>
                                      <p:tavLst>
                                        <p:tav tm="0">
                                          <p:val>
                                            <p:strVal val="#ppt_y"/>
                                          </p:val>
                                        </p:tav>
                                        <p:tav tm="100000">
                                          <p:val>
                                            <p:strVal val="#ppt_y"/>
                                          </p:val>
                                        </p:tav>
                                      </p:tavLst>
                                    </p:anim>
                                  </p:childTnLst>
                                </p:cTn>
                              </p:par>
                              <p:par>
                                <p:cTn id="24" presetID="31" presetClass="entr" presetSubtype="0" fill="hold" nodeType="withEffect">
                                  <p:stCondLst>
                                    <p:cond delay="1000"/>
                                  </p:stCondLst>
                                  <p:childTnLst>
                                    <p:set>
                                      <p:cBhvr>
                                        <p:cTn id="25" dur="1" fill="hold">
                                          <p:stCondLst>
                                            <p:cond delay="0"/>
                                          </p:stCondLst>
                                        </p:cTn>
                                        <p:tgtEl>
                                          <p:spTgt spid="63"/>
                                        </p:tgtEl>
                                        <p:attrNameLst>
                                          <p:attrName>style.visibility</p:attrName>
                                        </p:attrNameLst>
                                      </p:cBhvr>
                                      <p:to>
                                        <p:strVal val="visible"/>
                                      </p:to>
                                    </p:set>
                                    <p:anim calcmode="lin" valueType="num">
                                      <p:cBhvr>
                                        <p:cTn id="26" dur="1000" fill="hold"/>
                                        <p:tgtEl>
                                          <p:spTgt spid="63"/>
                                        </p:tgtEl>
                                        <p:attrNameLst>
                                          <p:attrName>ppt_w</p:attrName>
                                        </p:attrNameLst>
                                      </p:cBhvr>
                                      <p:tavLst>
                                        <p:tav tm="0">
                                          <p:val>
                                            <p:fltVal val="0"/>
                                          </p:val>
                                        </p:tav>
                                        <p:tav tm="100000">
                                          <p:val>
                                            <p:strVal val="#ppt_w"/>
                                          </p:val>
                                        </p:tav>
                                      </p:tavLst>
                                    </p:anim>
                                    <p:anim calcmode="lin" valueType="num">
                                      <p:cBhvr>
                                        <p:cTn id="27" dur="1000" fill="hold"/>
                                        <p:tgtEl>
                                          <p:spTgt spid="63"/>
                                        </p:tgtEl>
                                        <p:attrNameLst>
                                          <p:attrName>ppt_h</p:attrName>
                                        </p:attrNameLst>
                                      </p:cBhvr>
                                      <p:tavLst>
                                        <p:tav tm="0">
                                          <p:val>
                                            <p:fltVal val="0"/>
                                          </p:val>
                                        </p:tav>
                                        <p:tav tm="100000">
                                          <p:val>
                                            <p:strVal val="#ppt_h"/>
                                          </p:val>
                                        </p:tav>
                                      </p:tavLst>
                                    </p:anim>
                                    <p:anim calcmode="lin" valueType="num">
                                      <p:cBhvr>
                                        <p:cTn id="28" dur="1000" fill="hold"/>
                                        <p:tgtEl>
                                          <p:spTgt spid="63"/>
                                        </p:tgtEl>
                                        <p:attrNameLst>
                                          <p:attrName>style.rotation</p:attrName>
                                        </p:attrNameLst>
                                      </p:cBhvr>
                                      <p:tavLst>
                                        <p:tav tm="0">
                                          <p:val>
                                            <p:fltVal val="90"/>
                                          </p:val>
                                        </p:tav>
                                        <p:tav tm="100000">
                                          <p:val>
                                            <p:fltVal val="0"/>
                                          </p:val>
                                        </p:tav>
                                      </p:tavLst>
                                    </p:anim>
                                    <p:animEffect transition="in" filter="fade">
                                      <p:cBhvr>
                                        <p:cTn id="29" dur="1000"/>
                                        <p:tgtEl>
                                          <p:spTgt spid="63"/>
                                        </p:tgtEl>
                                      </p:cBhvr>
                                    </p:animEffect>
                                  </p:childTnLst>
                                </p:cTn>
                              </p:par>
                              <p:par>
                                <p:cTn id="30" presetID="31" presetClass="entr" presetSubtype="0" fill="hold" nodeType="withEffect">
                                  <p:stCondLst>
                                    <p:cond delay="1000"/>
                                  </p:stCondLst>
                                  <p:childTnLst>
                                    <p:set>
                                      <p:cBhvr>
                                        <p:cTn id="31" dur="1" fill="hold">
                                          <p:stCondLst>
                                            <p:cond delay="0"/>
                                          </p:stCondLst>
                                        </p:cTn>
                                        <p:tgtEl>
                                          <p:spTgt spid="64"/>
                                        </p:tgtEl>
                                        <p:attrNameLst>
                                          <p:attrName>style.visibility</p:attrName>
                                        </p:attrNameLst>
                                      </p:cBhvr>
                                      <p:to>
                                        <p:strVal val="visible"/>
                                      </p:to>
                                    </p:set>
                                    <p:anim calcmode="lin" valueType="num">
                                      <p:cBhvr>
                                        <p:cTn id="32" dur="1000" fill="hold"/>
                                        <p:tgtEl>
                                          <p:spTgt spid="64"/>
                                        </p:tgtEl>
                                        <p:attrNameLst>
                                          <p:attrName>ppt_w</p:attrName>
                                        </p:attrNameLst>
                                      </p:cBhvr>
                                      <p:tavLst>
                                        <p:tav tm="0">
                                          <p:val>
                                            <p:fltVal val="0"/>
                                          </p:val>
                                        </p:tav>
                                        <p:tav tm="100000">
                                          <p:val>
                                            <p:strVal val="#ppt_w"/>
                                          </p:val>
                                        </p:tav>
                                      </p:tavLst>
                                    </p:anim>
                                    <p:anim calcmode="lin" valueType="num">
                                      <p:cBhvr>
                                        <p:cTn id="33" dur="1000" fill="hold"/>
                                        <p:tgtEl>
                                          <p:spTgt spid="64"/>
                                        </p:tgtEl>
                                        <p:attrNameLst>
                                          <p:attrName>ppt_h</p:attrName>
                                        </p:attrNameLst>
                                      </p:cBhvr>
                                      <p:tavLst>
                                        <p:tav tm="0">
                                          <p:val>
                                            <p:fltVal val="0"/>
                                          </p:val>
                                        </p:tav>
                                        <p:tav tm="100000">
                                          <p:val>
                                            <p:strVal val="#ppt_h"/>
                                          </p:val>
                                        </p:tav>
                                      </p:tavLst>
                                    </p:anim>
                                    <p:anim calcmode="lin" valueType="num">
                                      <p:cBhvr>
                                        <p:cTn id="34" dur="1000" fill="hold"/>
                                        <p:tgtEl>
                                          <p:spTgt spid="64"/>
                                        </p:tgtEl>
                                        <p:attrNameLst>
                                          <p:attrName>style.rotation</p:attrName>
                                        </p:attrNameLst>
                                      </p:cBhvr>
                                      <p:tavLst>
                                        <p:tav tm="0">
                                          <p:val>
                                            <p:fltVal val="90"/>
                                          </p:val>
                                        </p:tav>
                                        <p:tav tm="100000">
                                          <p:val>
                                            <p:fltVal val="0"/>
                                          </p:val>
                                        </p:tav>
                                      </p:tavLst>
                                    </p:anim>
                                    <p:animEffect transition="in" filter="fade">
                                      <p:cBhvr>
                                        <p:cTn id="35" dur="1000"/>
                                        <p:tgtEl>
                                          <p:spTgt spid="64"/>
                                        </p:tgtEl>
                                      </p:cBhvr>
                                    </p:animEffect>
                                  </p:childTnLst>
                                </p:cTn>
                              </p:par>
                              <p:par>
                                <p:cTn id="36" presetID="31" presetClass="entr" presetSubtype="0" fill="hold" nodeType="withEffect">
                                  <p:stCondLst>
                                    <p:cond delay="1000"/>
                                  </p:stCondLst>
                                  <p:childTnLst>
                                    <p:set>
                                      <p:cBhvr>
                                        <p:cTn id="37" dur="1" fill="hold">
                                          <p:stCondLst>
                                            <p:cond delay="0"/>
                                          </p:stCondLst>
                                        </p:cTn>
                                        <p:tgtEl>
                                          <p:spTgt spid="65"/>
                                        </p:tgtEl>
                                        <p:attrNameLst>
                                          <p:attrName>style.visibility</p:attrName>
                                        </p:attrNameLst>
                                      </p:cBhvr>
                                      <p:to>
                                        <p:strVal val="visible"/>
                                      </p:to>
                                    </p:set>
                                    <p:anim calcmode="lin" valueType="num">
                                      <p:cBhvr>
                                        <p:cTn id="38" dur="1000" fill="hold"/>
                                        <p:tgtEl>
                                          <p:spTgt spid="65"/>
                                        </p:tgtEl>
                                        <p:attrNameLst>
                                          <p:attrName>ppt_w</p:attrName>
                                        </p:attrNameLst>
                                      </p:cBhvr>
                                      <p:tavLst>
                                        <p:tav tm="0">
                                          <p:val>
                                            <p:fltVal val="0"/>
                                          </p:val>
                                        </p:tav>
                                        <p:tav tm="100000">
                                          <p:val>
                                            <p:strVal val="#ppt_w"/>
                                          </p:val>
                                        </p:tav>
                                      </p:tavLst>
                                    </p:anim>
                                    <p:anim calcmode="lin" valueType="num">
                                      <p:cBhvr>
                                        <p:cTn id="39" dur="1000" fill="hold"/>
                                        <p:tgtEl>
                                          <p:spTgt spid="65"/>
                                        </p:tgtEl>
                                        <p:attrNameLst>
                                          <p:attrName>ppt_h</p:attrName>
                                        </p:attrNameLst>
                                      </p:cBhvr>
                                      <p:tavLst>
                                        <p:tav tm="0">
                                          <p:val>
                                            <p:fltVal val="0"/>
                                          </p:val>
                                        </p:tav>
                                        <p:tav tm="100000">
                                          <p:val>
                                            <p:strVal val="#ppt_h"/>
                                          </p:val>
                                        </p:tav>
                                      </p:tavLst>
                                    </p:anim>
                                    <p:anim calcmode="lin" valueType="num">
                                      <p:cBhvr>
                                        <p:cTn id="40" dur="1000" fill="hold"/>
                                        <p:tgtEl>
                                          <p:spTgt spid="65"/>
                                        </p:tgtEl>
                                        <p:attrNameLst>
                                          <p:attrName>style.rotation</p:attrName>
                                        </p:attrNameLst>
                                      </p:cBhvr>
                                      <p:tavLst>
                                        <p:tav tm="0">
                                          <p:val>
                                            <p:fltVal val="90"/>
                                          </p:val>
                                        </p:tav>
                                        <p:tav tm="100000">
                                          <p:val>
                                            <p:fltVal val="0"/>
                                          </p:val>
                                        </p:tav>
                                      </p:tavLst>
                                    </p:anim>
                                    <p:animEffect transition="in" filter="fade">
                                      <p:cBhvr>
                                        <p:cTn id="41" dur="1000"/>
                                        <p:tgtEl>
                                          <p:spTgt spid="65"/>
                                        </p:tgtEl>
                                      </p:cBhvr>
                                    </p:animEffect>
                                  </p:childTnLst>
                                </p:cTn>
                              </p:par>
                              <p:par>
                                <p:cTn id="42" presetID="31" presetClass="entr" presetSubtype="0" fill="hold" nodeType="withEffect">
                                  <p:stCondLst>
                                    <p:cond delay="1000"/>
                                  </p:stCondLst>
                                  <p:childTnLst>
                                    <p:set>
                                      <p:cBhvr>
                                        <p:cTn id="43" dur="1" fill="hold">
                                          <p:stCondLst>
                                            <p:cond delay="0"/>
                                          </p:stCondLst>
                                        </p:cTn>
                                        <p:tgtEl>
                                          <p:spTgt spid="66"/>
                                        </p:tgtEl>
                                        <p:attrNameLst>
                                          <p:attrName>style.visibility</p:attrName>
                                        </p:attrNameLst>
                                      </p:cBhvr>
                                      <p:to>
                                        <p:strVal val="visible"/>
                                      </p:to>
                                    </p:set>
                                    <p:anim calcmode="lin" valueType="num">
                                      <p:cBhvr>
                                        <p:cTn id="44" dur="1000" fill="hold"/>
                                        <p:tgtEl>
                                          <p:spTgt spid="66"/>
                                        </p:tgtEl>
                                        <p:attrNameLst>
                                          <p:attrName>ppt_w</p:attrName>
                                        </p:attrNameLst>
                                      </p:cBhvr>
                                      <p:tavLst>
                                        <p:tav tm="0">
                                          <p:val>
                                            <p:fltVal val="0"/>
                                          </p:val>
                                        </p:tav>
                                        <p:tav tm="100000">
                                          <p:val>
                                            <p:strVal val="#ppt_w"/>
                                          </p:val>
                                        </p:tav>
                                      </p:tavLst>
                                    </p:anim>
                                    <p:anim calcmode="lin" valueType="num">
                                      <p:cBhvr>
                                        <p:cTn id="45" dur="1000" fill="hold"/>
                                        <p:tgtEl>
                                          <p:spTgt spid="66"/>
                                        </p:tgtEl>
                                        <p:attrNameLst>
                                          <p:attrName>ppt_h</p:attrName>
                                        </p:attrNameLst>
                                      </p:cBhvr>
                                      <p:tavLst>
                                        <p:tav tm="0">
                                          <p:val>
                                            <p:fltVal val="0"/>
                                          </p:val>
                                        </p:tav>
                                        <p:tav tm="100000">
                                          <p:val>
                                            <p:strVal val="#ppt_h"/>
                                          </p:val>
                                        </p:tav>
                                      </p:tavLst>
                                    </p:anim>
                                    <p:anim calcmode="lin" valueType="num">
                                      <p:cBhvr>
                                        <p:cTn id="46" dur="1000" fill="hold"/>
                                        <p:tgtEl>
                                          <p:spTgt spid="66"/>
                                        </p:tgtEl>
                                        <p:attrNameLst>
                                          <p:attrName>style.rotation</p:attrName>
                                        </p:attrNameLst>
                                      </p:cBhvr>
                                      <p:tavLst>
                                        <p:tav tm="0">
                                          <p:val>
                                            <p:fltVal val="90"/>
                                          </p:val>
                                        </p:tav>
                                        <p:tav tm="100000">
                                          <p:val>
                                            <p:fltVal val="0"/>
                                          </p:val>
                                        </p:tav>
                                      </p:tavLst>
                                    </p:anim>
                                    <p:animEffect transition="in" filter="fade">
                                      <p:cBhvr>
                                        <p:cTn id="4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42" y="-17307"/>
            <a:ext cx="12204924" cy="6883750"/>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21" name="矩形 20"/>
          <p:cNvSpPr/>
          <p:nvPr/>
        </p:nvSpPr>
        <p:spPr>
          <a:xfrm>
            <a:off x="755" y="-17307"/>
            <a:ext cx="5549090" cy="68837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9" name="矩形 28"/>
          <p:cNvSpPr/>
          <p:nvPr/>
        </p:nvSpPr>
        <p:spPr>
          <a:xfrm>
            <a:off x="2033449" y="3349786"/>
            <a:ext cx="1154162" cy="1633845"/>
          </a:xfrm>
          <a:prstGeom prst="rect">
            <a:avLst/>
          </a:prstGeom>
        </p:spPr>
        <p:txBody>
          <a:bodyPr wrap="none" lIns="0" tIns="0" rIns="0" bIns="0">
            <a:spAutoFit/>
          </a:bodyPr>
          <a:lstStyle/>
          <a:p>
            <a:pPr algn="ctr">
              <a:lnSpc>
                <a:spcPct val="120000"/>
              </a:lnSpc>
            </a:pPr>
            <a:r>
              <a:rPr kumimoji="1" lang="zh-CN" altLang="en-US" dirty="0">
                <a:solidFill>
                  <a:schemeClr val="bg1"/>
                </a:solidFill>
                <a:latin typeface="方正正中黑简体" panose="02000000000000000000" pitchFamily="2" charset="-122"/>
                <a:ea typeface="方正正中黑简体" panose="02000000000000000000" pitchFamily="2" charset="-122"/>
                <a:cs typeface="+mn-ea"/>
                <a:sym typeface="+mn-lt"/>
              </a:rPr>
              <a:t>构思框架</a:t>
            </a:r>
            <a:endParaRPr kumimoji="1" lang="en-US" altLang="zh-CN"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dirty="0">
                <a:solidFill>
                  <a:schemeClr val="bg1"/>
                </a:solidFill>
                <a:latin typeface="方正正中黑简体" panose="02000000000000000000" pitchFamily="2" charset="-122"/>
                <a:ea typeface="方正正中黑简体" panose="02000000000000000000" pitchFamily="2" charset="-122"/>
                <a:cs typeface="+mn-ea"/>
                <a:sym typeface="+mn-lt"/>
              </a:rPr>
              <a:t>搭建数据库</a:t>
            </a:r>
            <a:endParaRPr kumimoji="1" lang="en-US" altLang="zh-CN"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dirty="0">
                <a:solidFill>
                  <a:schemeClr val="bg1"/>
                </a:solidFill>
                <a:latin typeface="方正正中黑简体" panose="02000000000000000000" pitchFamily="2" charset="-122"/>
                <a:ea typeface="方正正中黑简体" panose="02000000000000000000" pitchFamily="2" charset="-122"/>
                <a:cs typeface="+mn-ea"/>
                <a:sym typeface="+mn-lt"/>
              </a:rPr>
              <a:t>算法部署</a:t>
            </a:r>
            <a:endParaRPr kumimoji="1" lang="en-US" altLang="zh-CN"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r>
              <a:rPr kumimoji="1" lang="zh-CN" altLang="en-US" dirty="0">
                <a:solidFill>
                  <a:schemeClr val="bg1"/>
                </a:solidFill>
                <a:latin typeface="方正正中黑简体" panose="02000000000000000000" pitchFamily="2" charset="-122"/>
                <a:ea typeface="方正正中黑简体" panose="02000000000000000000" pitchFamily="2" charset="-122"/>
                <a:cs typeface="+mn-ea"/>
                <a:sym typeface="+mn-lt"/>
              </a:rPr>
              <a:t>用户流程</a:t>
            </a:r>
            <a:endParaRPr kumimoji="1" lang="en-US" altLang="zh-CN" dirty="0">
              <a:solidFill>
                <a:schemeClr val="bg1"/>
              </a:solidFill>
              <a:latin typeface="方正正中黑简体" panose="02000000000000000000" pitchFamily="2" charset="-122"/>
              <a:ea typeface="方正正中黑简体" panose="02000000000000000000" pitchFamily="2" charset="-122"/>
              <a:cs typeface="+mn-ea"/>
              <a:sym typeface="+mn-lt"/>
            </a:endParaRPr>
          </a:p>
          <a:p>
            <a:pPr algn="ctr">
              <a:lnSpc>
                <a:spcPct val="120000"/>
              </a:lnSpc>
            </a:pPr>
            <a:endParaRPr kumimoji="1" lang="zh-CN" altLang="en-US" dirty="0">
              <a:solidFill>
                <a:schemeClr val="bg1"/>
              </a:solidFill>
              <a:latin typeface="方正正中黑简体" panose="02000000000000000000" pitchFamily="2" charset="-122"/>
              <a:ea typeface="方正正中黑简体" panose="02000000000000000000" pitchFamily="2" charset="-122"/>
              <a:cs typeface="+mn-ea"/>
              <a:sym typeface="+mn-lt"/>
            </a:endParaRPr>
          </a:p>
        </p:txBody>
      </p:sp>
      <p:sp>
        <p:nvSpPr>
          <p:cNvPr id="8" name="TextBox 148"/>
          <p:cNvSpPr txBox="1"/>
          <p:nvPr/>
        </p:nvSpPr>
        <p:spPr>
          <a:xfrm>
            <a:off x="1363407" y="2746304"/>
            <a:ext cx="2494261" cy="476990"/>
          </a:xfrm>
          <a:prstGeom prst="rect">
            <a:avLst/>
          </a:prstGeom>
          <a:noFill/>
        </p:spPr>
        <p:txBody>
          <a:bodyPr wrap="square" rtlCol="0">
            <a:spAutoFit/>
          </a:bodyPr>
          <a:lstStyle/>
          <a:p>
            <a:pPr algn="ctr" latinLnBrk="1">
              <a:lnSpc>
                <a:spcPct val="120000"/>
              </a:lnSpc>
              <a:defRPr/>
            </a:pPr>
            <a:r>
              <a:rPr kumimoji="1" lang="zh-CN" altLang="en-US"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rPr>
              <a:t>概要设计</a:t>
            </a:r>
            <a:endParaRPr kumimoji="1" lang="en-US" altLang="ko-KR" sz="2276" dirty="0">
              <a:solidFill>
                <a:schemeClr val="bg1"/>
              </a:solidFill>
              <a:latin typeface="方正正中黑简体" panose="02000000000000000000" pitchFamily="2" charset="-122"/>
              <a:ea typeface="方正正中黑简体" panose="02000000000000000000" pitchFamily="2" charset="-122"/>
              <a:cs typeface="+mn-ea"/>
              <a:sym typeface="Arial" panose="020B0604020202020204" pitchFamily="34" charset="0"/>
            </a:endParaRPr>
          </a:p>
        </p:txBody>
      </p:sp>
      <p:cxnSp>
        <p:nvCxnSpPr>
          <p:cNvPr id="5" name="直接连接符 4"/>
          <p:cNvCxnSpPr/>
          <p:nvPr/>
        </p:nvCxnSpPr>
        <p:spPr>
          <a:xfrm>
            <a:off x="1363407" y="3236525"/>
            <a:ext cx="249426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13"/>
          <p:cNvSpPr txBox="1"/>
          <p:nvPr/>
        </p:nvSpPr>
        <p:spPr>
          <a:xfrm>
            <a:off x="2173477" y="1776790"/>
            <a:ext cx="1203646" cy="1025794"/>
          </a:xfrm>
          <a:prstGeom prst="rect">
            <a:avLst/>
          </a:prstGeom>
          <a:noFill/>
        </p:spPr>
        <p:txBody>
          <a:bodyPr wrap="square" lIns="0" tIns="0" rIns="0" bIns="0" rtlCol="0">
            <a:spAutoFit/>
          </a:bodyPr>
          <a:lstStyle/>
          <a:p>
            <a:r>
              <a:rPr lang="en-US" altLang="zh-CN" sz="6666" b="1" dirty="0">
                <a:solidFill>
                  <a:schemeClr val="bg1"/>
                </a:solidFill>
                <a:latin typeface="Arial" panose="020B0604020202020204" pitchFamily="34" charset="0"/>
                <a:ea typeface="+mj-ea"/>
                <a:cs typeface="Arial" panose="020B0604020202020204" pitchFamily="34" charset="0"/>
              </a:rPr>
              <a:t>02</a:t>
            </a:r>
            <a:endParaRPr lang="zh-CN" altLang="en-US" sz="6666" b="1" dirty="0">
              <a:solidFill>
                <a:schemeClr val="bg1"/>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035007303"/>
      </p:ext>
    </p:extLst>
  </p:cSld>
  <p:clrMapOvr>
    <a:masterClrMapping/>
  </p:clrMapOvr>
  <mc:AlternateContent xmlns:mc="http://schemas.openxmlformats.org/markup-compatibility/2006" xmlns:p14="http://schemas.microsoft.com/office/powerpoint/2010/main">
    <mc:Choice Requires="p14">
      <p:transition spd="slow" p14:dur="1250" advTm="6000">
        <p14:flip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6" presetClass="emph" presetSubtype="0" fill="hold" grpId="1" nodeType="afterEffect">
                                  <p:stCondLst>
                                    <p:cond delay="0"/>
                                  </p:stCondLst>
                                  <p:childTnLst>
                                    <p:animEffect transition="out" filter="fade">
                                      <p:cBhvr>
                                        <p:cTn id="17" dur="500" tmFilter="0, 0; .2, .5; .8, .5; 1, 0"/>
                                        <p:tgtEl>
                                          <p:spTgt spid="8"/>
                                        </p:tgtEl>
                                      </p:cBhvr>
                                    </p:animEffect>
                                    <p:animScale>
                                      <p:cBhvr>
                                        <p:cTn id="18" dur="250" autoRev="1" fill="hold"/>
                                        <p:tgtEl>
                                          <p:spTgt spid="8"/>
                                        </p:tgtEl>
                                      </p:cBhvr>
                                      <p:by x="105000" y="105000"/>
                                    </p:animScale>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 presetClass="entr" presetSubtype="2" fill="hold" grpId="0" nodeType="afterEffect">
                                  <p:stCondLst>
                                    <p:cond delay="0"/>
                                  </p:stCondLst>
                                  <p:iterate type="lt">
                                    <p:tmPct val="11429"/>
                                  </p:iterate>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1+#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3414"/>
                            </p:stCondLst>
                            <p:childTnLst>
                              <p:par>
                                <p:cTn id="29" presetID="26" presetClass="emph" presetSubtype="0" fill="hold" grpId="1" nodeType="afterEffect">
                                  <p:stCondLst>
                                    <p:cond delay="0"/>
                                  </p:stCondLst>
                                  <p:iterate type="lt">
                                    <p:tmPct val="20000"/>
                                  </p:iterate>
                                  <p:childTnLst>
                                    <p:animEffect transition="out" filter="fade">
                                      <p:cBhvr>
                                        <p:cTn id="30" dur="300" tmFilter="0, 0; .2, .5; .8, .5; 1, 0"/>
                                        <p:tgtEl>
                                          <p:spTgt spid="29"/>
                                        </p:tgtEl>
                                      </p:cBhvr>
                                    </p:animEffect>
                                    <p:animScale>
                                      <p:cBhvr>
                                        <p:cTn id="31"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8" grpId="0"/>
      <p:bldP spid="8" grpId="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3"/>
          <p:cNvSpPr>
            <a:spLocks/>
          </p:cNvSpPr>
          <p:nvPr/>
        </p:nvSpPr>
        <p:spPr bwMode="auto">
          <a:xfrm>
            <a:off x="3884085" y="1362533"/>
            <a:ext cx="1556293" cy="1484769"/>
          </a:xfrm>
          <a:custGeom>
            <a:avLst/>
            <a:gdLst>
              <a:gd name="T0" fmla="*/ 45 w 45"/>
              <a:gd name="T1" fmla="*/ 43 h 43"/>
              <a:gd name="T2" fmla="*/ 22 w 45"/>
              <a:gd name="T3" fmla="*/ 43 h 43"/>
              <a:gd name="T4" fmla="*/ 0 w 45"/>
              <a:gd name="T5" fmla="*/ 21 h 43"/>
              <a:gd name="T6" fmla="*/ 22 w 45"/>
              <a:gd name="T7" fmla="*/ 0 h 43"/>
              <a:gd name="T8" fmla="*/ 45 w 45"/>
              <a:gd name="T9" fmla="*/ 0 h 43"/>
              <a:gd name="T10" fmla="*/ 45 w 45"/>
              <a:gd name="T11" fmla="*/ 13 h 43"/>
              <a:gd name="T12" fmla="*/ 22 w 45"/>
              <a:gd name="T13" fmla="*/ 13 h 43"/>
              <a:gd name="T14" fmla="*/ 13 w 45"/>
              <a:gd name="T15" fmla="*/ 21 h 43"/>
              <a:gd name="T16" fmla="*/ 22 w 45"/>
              <a:gd name="T17" fmla="*/ 30 h 43"/>
              <a:gd name="T18" fmla="*/ 45 w 45"/>
              <a:gd name="T19" fmla="*/ 30 h 43"/>
              <a:gd name="T20" fmla="*/ 45 w 45"/>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3">
                <a:moveTo>
                  <a:pt x="45" y="43"/>
                </a:moveTo>
                <a:cubicBezTo>
                  <a:pt x="22" y="43"/>
                  <a:pt x="22" y="43"/>
                  <a:pt x="22" y="43"/>
                </a:cubicBezTo>
                <a:cubicBezTo>
                  <a:pt x="10" y="43"/>
                  <a:pt x="0" y="33"/>
                  <a:pt x="0" y="21"/>
                </a:cubicBezTo>
                <a:cubicBezTo>
                  <a:pt x="0" y="9"/>
                  <a:pt x="10" y="0"/>
                  <a:pt x="22" y="0"/>
                </a:cubicBezTo>
                <a:cubicBezTo>
                  <a:pt x="45" y="0"/>
                  <a:pt x="45" y="0"/>
                  <a:pt x="45" y="0"/>
                </a:cubicBezTo>
                <a:cubicBezTo>
                  <a:pt x="45" y="13"/>
                  <a:pt x="45" y="13"/>
                  <a:pt x="45" y="13"/>
                </a:cubicBezTo>
                <a:cubicBezTo>
                  <a:pt x="22" y="13"/>
                  <a:pt x="22" y="13"/>
                  <a:pt x="22" y="13"/>
                </a:cubicBezTo>
                <a:cubicBezTo>
                  <a:pt x="17" y="13"/>
                  <a:pt x="13" y="17"/>
                  <a:pt x="13" y="21"/>
                </a:cubicBezTo>
                <a:cubicBezTo>
                  <a:pt x="13" y="26"/>
                  <a:pt x="17" y="30"/>
                  <a:pt x="22" y="30"/>
                </a:cubicBezTo>
                <a:cubicBezTo>
                  <a:pt x="45" y="30"/>
                  <a:pt x="45" y="30"/>
                  <a:pt x="45" y="30"/>
                </a:cubicBezTo>
                <a:lnTo>
                  <a:pt x="45" y="43"/>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7" name="Freeform 24"/>
          <p:cNvSpPr>
            <a:spLocks/>
          </p:cNvSpPr>
          <p:nvPr/>
        </p:nvSpPr>
        <p:spPr bwMode="auto">
          <a:xfrm>
            <a:off x="6547789" y="2398417"/>
            <a:ext cx="1556293" cy="1519297"/>
          </a:xfrm>
          <a:custGeom>
            <a:avLst/>
            <a:gdLst>
              <a:gd name="T0" fmla="*/ 0 w 45"/>
              <a:gd name="T1" fmla="*/ 44 h 44"/>
              <a:gd name="T2" fmla="*/ 22 w 45"/>
              <a:gd name="T3" fmla="*/ 44 h 44"/>
              <a:gd name="T4" fmla="*/ 45 w 45"/>
              <a:gd name="T5" fmla="*/ 22 h 44"/>
              <a:gd name="T6" fmla="*/ 22 w 45"/>
              <a:gd name="T7" fmla="*/ 0 h 44"/>
              <a:gd name="T8" fmla="*/ 0 w 45"/>
              <a:gd name="T9" fmla="*/ 0 h 44"/>
              <a:gd name="T10" fmla="*/ 0 w 45"/>
              <a:gd name="T11" fmla="*/ 13 h 44"/>
              <a:gd name="T12" fmla="*/ 22 w 45"/>
              <a:gd name="T13" fmla="*/ 13 h 44"/>
              <a:gd name="T14" fmla="*/ 32 w 45"/>
              <a:gd name="T15" fmla="*/ 22 h 44"/>
              <a:gd name="T16" fmla="*/ 22 w 45"/>
              <a:gd name="T17" fmla="*/ 30 h 44"/>
              <a:gd name="T18" fmla="*/ 0 w 45"/>
              <a:gd name="T19" fmla="*/ 30 h 44"/>
              <a:gd name="T20" fmla="*/ 0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0" y="44"/>
                </a:moveTo>
                <a:cubicBezTo>
                  <a:pt x="22" y="44"/>
                  <a:pt x="22" y="44"/>
                  <a:pt x="22" y="44"/>
                </a:cubicBezTo>
                <a:cubicBezTo>
                  <a:pt x="35" y="44"/>
                  <a:pt x="45" y="34"/>
                  <a:pt x="45" y="22"/>
                </a:cubicBezTo>
                <a:cubicBezTo>
                  <a:pt x="45" y="10"/>
                  <a:pt x="35" y="0"/>
                  <a:pt x="22" y="0"/>
                </a:cubicBezTo>
                <a:cubicBezTo>
                  <a:pt x="0" y="0"/>
                  <a:pt x="0" y="0"/>
                  <a:pt x="0" y="0"/>
                </a:cubicBezTo>
                <a:cubicBezTo>
                  <a:pt x="0" y="13"/>
                  <a:pt x="0" y="13"/>
                  <a:pt x="0" y="13"/>
                </a:cubicBezTo>
                <a:cubicBezTo>
                  <a:pt x="22" y="13"/>
                  <a:pt x="22" y="13"/>
                  <a:pt x="22" y="13"/>
                </a:cubicBezTo>
                <a:cubicBezTo>
                  <a:pt x="28" y="13"/>
                  <a:pt x="32" y="17"/>
                  <a:pt x="32" y="22"/>
                </a:cubicBezTo>
                <a:cubicBezTo>
                  <a:pt x="32" y="26"/>
                  <a:pt x="28" y="30"/>
                  <a:pt x="22" y="30"/>
                </a:cubicBezTo>
                <a:cubicBezTo>
                  <a:pt x="0" y="30"/>
                  <a:pt x="0" y="30"/>
                  <a:pt x="0" y="30"/>
                </a:cubicBezTo>
                <a:lnTo>
                  <a:pt x="0" y="44"/>
                </a:ln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8" name="Freeform 25"/>
          <p:cNvSpPr>
            <a:spLocks/>
          </p:cNvSpPr>
          <p:nvPr/>
        </p:nvSpPr>
        <p:spPr bwMode="auto">
          <a:xfrm>
            <a:off x="3884085" y="3434302"/>
            <a:ext cx="1556293" cy="1519297"/>
          </a:xfrm>
          <a:custGeom>
            <a:avLst/>
            <a:gdLst>
              <a:gd name="T0" fmla="*/ 45 w 45"/>
              <a:gd name="T1" fmla="*/ 44 h 44"/>
              <a:gd name="T2" fmla="*/ 23 w 45"/>
              <a:gd name="T3" fmla="*/ 44 h 44"/>
              <a:gd name="T4" fmla="*/ 0 w 45"/>
              <a:gd name="T5" fmla="*/ 22 h 44"/>
              <a:gd name="T6" fmla="*/ 23 w 45"/>
              <a:gd name="T7" fmla="*/ 0 h 44"/>
              <a:gd name="T8" fmla="*/ 45 w 45"/>
              <a:gd name="T9" fmla="*/ 0 h 44"/>
              <a:gd name="T10" fmla="*/ 45 w 45"/>
              <a:gd name="T11" fmla="*/ 13 h 44"/>
              <a:gd name="T12" fmla="*/ 23 w 45"/>
              <a:gd name="T13" fmla="*/ 13 h 44"/>
              <a:gd name="T14" fmla="*/ 13 w 45"/>
              <a:gd name="T15" fmla="*/ 22 h 44"/>
              <a:gd name="T16" fmla="*/ 23 w 45"/>
              <a:gd name="T17" fmla="*/ 30 h 44"/>
              <a:gd name="T18" fmla="*/ 45 w 45"/>
              <a:gd name="T19" fmla="*/ 30 h 44"/>
              <a:gd name="T20" fmla="*/ 45 w 45"/>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4">
                <a:moveTo>
                  <a:pt x="45" y="44"/>
                </a:moveTo>
                <a:cubicBezTo>
                  <a:pt x="23" y="44"/>
                  <a:pt x="23" y="44"/>
                  <a:pt x="23" y="44"/>
                </a:cubicBezTo>
                <a:cubicBezTo>
                  <a:pt x="10" y="44"/>
                  <a:pt x="0" y="34"/>
                  <a:pt x="0" y="22"/>
                </a:cubicBezTo>
                <a:cubicBezTo>
                  <a:pt x="0" y="10"/>
                  <a:pt x="10" y="0"/>
                  <a:pt x="23" y="0"/>
                </a:cubicBezTo>
                <a:cubicBezTo>
                  <a:pt x="45" y="0"/>
                  <a:pt x="45" y="0"/>
                  <a:pt x="45" y="0"/>
                </a:cubicBezTo>
                <a:cubicBezTo>
                  <a:pt x="45" y="13"/>
                  <a:pt x="45" y="13"/>
                  <a:pt x="45" y="13"/>
                </a:cubicBezTo>
                <a:cubicBezTo>
                  <a:pt x="23" y="13"/>
                  <a:pt x="23" y="13"/>
                  <a:pt x="23" y="13"/>
                </a:cubicBezTo>
                <a:cubicBezTo>
                  <a:pt x="17" y="13"/>
                  <a:pt x="13" y="17"/>
                  <a:pt x="13" y="22"/>
                </a:cubicBezTo>
                <a:cubicBezTo>
                  <a:pt x="13" y="27"/>
                  <a:pt x="17" y="30"/>
                  <a:pt x="23" y="30"/>
                </a:cubicBezTo>
                <a:cubicBezTo>
                  <a:pt x="45" y="30"/>
                  <a:pt x="45" y="30"/>
                  <a:pt x="45" y="30"/>
                </a:cubicBezTo>
                <a:lnTo>
                  <a:pt x="45" y="44"/>
                </a:lnTo>
                <a:close/>
              </a:path>
            </a:pathLst>
          </a:custGeom>
          <a:solidFill>
            <a:schemeClr val="tx1">
              <a:lumMod val="65000"/>
              <a:lumOff val="35000"/>
            </a:schemeClr>
          </a:solidFill>
          <a:ln>
            <a:noFill/>
          </a:ln>
          <a:effectLst>
            <a:outerShdw blurRad="149987" dist="250190" dir="8460000" algn="ctr">
              <a:srgbClr val="000000">
                <a:alpha val="28000"/>
              </a:srgbClr>
            </a:outerShdw>
          </a:effectLs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9" name="Freeform 26"/>
          <p:cNvSpPr>
            <a:spLocks/>
          </p:cNvSpPr>
          <p:nvPr/>
        </p:nvSpPr>
        <p:spPr bwMode="auto">
          <a:xfrm>
            <a:off x="6547790" y="4504716"/>
            <a:ext cx="1590824" cy="1484769"/>
          </a:xfrm>
          <a:custGeom>
            <a:avLst/>
            <a:gdLst>
              <a:gd name="T0" fmla="*/ 0 w 46"/>
              <a:gd name="T1" fmla="*/ 43 h 43"/>
              <a:gd name="T2" fmla="*/ 23 w 46"/>
              <a:gd name="T3" fmla="*/ 43 h 43"/>
              <a:gd name="T4" fmla="*/ 46 w 46"/>
              <a:gd name="T5" fmla="*/ 21 h 43"/>
              <a:gd name="T6" fmla="*/ 23 w 46"/>
              <a:gd name="T7" fmla="*/ 0 h 43"/>
              <a:gd name="T8" fmla="*/ 0 w 46"/>
              <a:gd name="T9" fmla="*/ 0 h 43"/>
              <a:gd name="T10" fmla="*/ 0 w 46"/>
              <a:gd name="T11" fmla="*/ 13 h 43"/>
              <a:gd name="T12" fmla="*/ 23 w 46"/>
              <a:gd name="T13" fmla="*/ 13 h 43"/>
              <a:gd name="T14" fmla="*/ 32 w 46"/>
              <a:gd name="T15" fmla="*/ 21 h 43"/>
              <a:gd name="T16" fmla="*/ 23 w 46"/>
              <a:gd name="T17" fmla="*/ 30 h 43"/>
              <a:gd name="T18" fmla="*/ 0 w 46"/>
              <a:gd name="T19" fmla="*/ 30 h 43"/>
              <a:gd name="T20" fmla="*/ 0 w 46"/>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3">
                <a:moveTo>
                  <a:pt x="0" y="43"/>
                </a:moveTo>
                <a:cubicBezTo>
                  <a:pt x="23" y="43"/>
                  <a:pt x="23" y="43"/>
                  <a:pt x="23" y="43"/>
                </a:cubicBezTo>
                <a:cubicBezTo>
                  <a:pt x="35" y="43"/>
                  <a:pt x="46" y="33"/>
                  <a:pt x="46" y="21"/>
                </a:cubicBezTo>
                <a:cubicBezTo>
                  <a:pt x="46" y="9"/>
                  <a:pt x="35" y="0"/>
                  <a:pt x="23" y="0"/>
                </a:cubicBezTo>
                <a:cubicBezTo>
                  <a:pt x="0" y="0"/>
                  <a:pt x="0" y="0"/>
                  <a:pt x="0" y="0"/>
                </a:cubicBezTo>
                <a:cubicBezTo>
                  <a:pt x="0" y="13"/>
                  <a:pt x="0" y="13"/>
                  <a:pt x="0" y="13"/>
                </a:cubicBezTo>
                <a:cubicBezTo>
                  <a:pt x="23" y="13"/>
                  <a:pt x="23" y="13"/>
                  <a:pt x="23" y="13"/>
                </a:cubicBezTo>
                <a:cubicBezTo>
                  <a:pt x="28" y="13"/>
                  <a:pt x="32" y="17"/>
                  <a:pt x="32" y="21"/>
                </a:cubicBezTo>
                <a:cubicBezTo>
                  <a:pt x="32" y="26"/>
                  <a:pt x="28" y="30"/>
                  <a:pt x="23" y="30"/>
                </a:cubicBezTo>
                <a:cubicBezTo>
                  <a:pt x="0" y="30"/>
                  <a:pt x="0" y="30"/>
                  <a:pt x="0" y="30"/>
                </a:cubicBezTo>
                <a:lnTo>
                  <a:pt x="0" y="43"/>
                </a:lnTo>
                <a:close/>
              </a:path>
            </a:pathLst>
          </a:custGeom>
          <a:solidFill>
            <a:srgbClr val="0070C0"/>
          </a:solidFill>
          <a:ln>
            <a:noFill/>
          </a:ln>
          <a:effectLst>
            <a:outerShdw blurRad="149987" dist="250190" dir="8460000" algn="ctr">
              <a:srgbClr val="000000">
                <a:alpha val="28000"/>
              </a:srgbClr>
            </a:outerShdw>
          </a:effectLs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11" name="组合 10"/>
          <p:cNvGrpSpPr/>
          <p:nvPr/>
        </p:nvGrpSpPr>
        <p:grpSpPr>
          <a:xfrm>
            <a:off x="6853682" y="2972170"/>
            <a:ext cx="480947" cy="319397"/>
            <a:chOff x="4254500" y="1266825"/>
            <a:chExt cx="619126" cy="411163"/>
          </a:xfrm>
          <a:solidFill>
            <a:schemeClr val="tx1">
              <a:lumMod val="65000"/>
              <a:lumOff val="35000"/>
            </a:schemeClr>
          </a:solidFill>
        </p:grpSpPr>
        <p:sp>
          <p:nvSpPr>
            <p:cNvPr id="12" name="Freeform 11"/>
            <p:cNvSpPr>
              <a:spLocks noEditPoints="1"/>
            </p:cNvSpPr>
            <p:nvPr/>
          </p:nvSpPr>
          <p:spPr bwMode="auto">
            <a:xfrm>
              <a:off x="4254500" y="1276350"/>
              <a:ext cx="411163" cy="390525"/>
            </a:xfrm>
            <a:custGeom>
              <a:avLst/>
              <a:gdLst>
                <a:gd name="T0" fmla="*/ 182 w 192"/>
                <a:gd name="T1" fmla="*/ 0 h 182"/>
                <a:gd name="T2" fmla="*/ 10 w 192"/>
                <a:gd name="T3" fmla="*/ 0 h 182"/>
                <a:gd name="T4" fmla="*/ 0 w 192"/>
                <a:gd name="T5" fmla="*/ 10 h 182"/>
                <a:gd name="T6" fmla="*/ 0 w 192"/>
                <a:gd name="T7" fmla="*/ 128 h 182"/>
                <a:gd name="T8" fmla="*/ 10 w 192"/>
                <a:gd name="T9" fmla="*/ 138 h 182"/>
                <a:gd name="T10" fmla="*/ 80 w 192"/>
                <a:gd name="T11" fmla="*/ 138 h 182"/>
                <a:gd name="T12" fmla="*/ 80 w 192"/>
                <a:gd name="T13" fmla="*/ 170 h 182"/>
                <a:gd name="T14" fmla="*/ 38 w 192"/>
                <a:gd name="T15" fmla="*/ 170 h 182"/>
                <a:gd name="T16" fmla="*/ 34 w 192"/>
                <a:gd name="T17" fmla="*/ 176 h 182"/>
                <a:gd name="T18" fmla="*/ 38 w 192"/>
                <a:gd name="T19" fmla="*/ 182 h 182"/>
                <a:gd name="T20" fmla="*/ 162 w 192"/>
                <a:gd name="T21" fmla="*/ 182 h 182"/>
                <a:gd name="T22" fmla="*/ 167 w 192"/>
                <a:gd name="T23" fmla="*/ 176 h 182"/>
                <a:gd name="T24" fmla="*/ 162 w 192"/>
                <a:gd name="T25" fmla="*/ 170 h 182"/>
                <a:gd name="T26" fmla="*/ 119 w 192"/>
                <a:gd name="T27" fmla="*/ 170 h 182"/>
                <a:gd name="T28" fmla="*/ 119 w 192"/>
                <a:gd name="T29" fmla="*/ 138 h 182"/>
                <a:gd name="T30" fmla="*/ 182 w 192"/>
                <a:gd name="T31" fmla="*/ 138 h 182"/>
                <a:gd name="T32" fmla="*/ 192 w 192"/>
                <a:gd name="T33" fmla="*/ 128 h 182"/>
                <a:gd name="T34" fmla="*/ 192 w 192"/>
                <a:gd name="T35" fmla="*/ 10 h 182"/>
                <a:gd name="T36" fmla="*/ 182 w 192"/>
                <a:gd name="T37" fmla="*/ 0 h 182"/>
                <a:gd name="T38" fmla="*/ 183 w 192"/>
                <a:gd name="T39" fmla="*/ 130 h 182"/>
                <a:gd name="T40" fmla="*/ 10 w 192"/>
                <a:gd name="T41" fmla="*/ 130 h 182"/>
                <a:gd name="T42" fmla="*/ 10 w 192"/>
                <a:gd name="T43" fmla="*/ 6 h 182"/>
                <a:gd name="T44" fmla="*/ 183 w 192"/>
                <a:gd name="T45" fmla="*/ 6 h 182"/>
                <a:gd name="T46" fmla="*/ 183 w 192"/>
                <a:gd name="T47" fmla="*/ 13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82">
                  <a:moveTo>
                    <a:pt x="182" y="0"/>
                  </a:moveTo>
                  <a:cubicBezTo>
                    <a:pt x="10" y="0"/>
                    <a:pt x="10" y="0"/>
                    <a:pt x="10" y="0"/>
                  </a:cubicBezTo>
                  <a:cubicBezTo>
                    <a:pt x="4" y="0"/>
                    <a:pt x="0" y="4"/>
                    <a:pt x="0" y="10"/>
                  </a:cubicBezTo>
                  <a:cubicBezTo>
                    <a:pt x="0" y="128"/>
                    <a:pt x="0" y="128"/>
                    <a:pt x="0" y="128"/>
                  </a:cubicBezTo>
                  <a:cubicBezTo>
                    <a:pt x="0" y="133"/>
                    <a:pt x="4" y="138"/>
                    <a:pt x="10" y="138"/>
                  </a:cubicBezTo>
                  <a:cubicBezTo>
                    <a:pt x="80" y="138"/>
                    <a:pt x="80" y="138"/>
                    <a:pt x="80" y="138"/>
                  </a:cubicBezTo>
                  <a:cubicBezTo>
                    <a:pt x="80" y="170"/>
                    <a:pt x="80" y="170"/>
                    <a:pt x="80" y="170"/>
                  </a:cubicBezTo>
                  <a:cubicBezTo>
                    <a:pt x="38" y="170"/>
                    <a:pt x="38" y="170"/>
                    <a:pt x="38" y="170"/>
                  </a:cubicBezTo>
                  <a:cubicBezTo>
                    <a:pt x="36" y="170"/>
                    <a:pt x="34" y="173"/>
                    <a:pt x="34" y="176"/>
                  </a:cubicBezTo>
                  <a:cubicBezTo>
                    <a:pt x="34" y="179"/>
                    <a:pt x="36" y="182"/>
                    <a:pt x="38" y="182"/>
                  </a:cubicBezTo>
                  <a:cubicBezTo>
                    <a:pt x="162" y="182"/>
                    <a:pt x="162" y="182"/>
                    <a:pt x="162" y="182"/>
                  </a:cubicBezTo>
                  <a:cubicBezTo>
                    <a:pt x="165" y="182"/>
                    <a:pt x="167" y="179"/>
                    <a:pt x="167" y="176"/>
                  </a:cubicBezTo>
                  <a:cubicBezTo>
                    <a:pt x="167" y="173"/>
                    <a:pt x="165" y="170"/>
                    <a:pt x="162" y="170"/>
                  </a:cubicBezTo>
                  <a:cubicBezTo>
                    <a:pt x="119" y="170"/>
                    <a:pt x="119" y="170"/>
                    <a:pt x="119" y="170"/>
                  </a:cubicBezTo>
                  <a:cubicBezTo>
                    <a:pt x="119" y="138"/>
                    <a:pt x="119" y="138"/>
                    <a:pt x="119" y="138"/>
                  </a:cubicBezTo>
                  <a:cubicBezTo>
                    <a:pt x="182" y="138"/>
                    <a:pt x="182" y="138"/>
                    <a:pt x="182" y="138"/>
                  </a:cubicBezTo>
                  <a:cubicBezTo>
                    <a:pt x="187" y="138"/>
                    <a:pt x="192" y="133"/>
                    <a:pt x="192" y="128"/>
                  </a:cubicBezTo>
                  <a:cubicBezTo>
                    <a:pt x="192" y="10"/>
                    <a:pt x="192" y="10"/>
                    <a:pt x="192" y="10"/>
                  </a:cubicBezTo>
                  <a:cubicBezTo>
                    <a:pt x="192" y="4"/>
                    <a:pt x="187" y="0"/>
                    <a:pt x="182" y="0"/>
                  </a:cubicBezTo>
                  <a:close/>
                  <a:moveTo>
                    <a:pt x="183" y="130"/>
                  </a:moveTo>
                  <a:cubicBezTo>
                    <a:pt x="10" y="130"/>
                    <a:pt x="10" y="130"/>
                    <a:pt x="10" y="130"/>
                  </a:cubicBezTo>
                  <a:cubicBezTo>
                    <a:pt x="10" y="6"/>
                    <a:pt x="10" y="6"/>
                    <a:pt x="10" y="6"/>
                  </a:cubicBezTo>
                  <a:cubicBezTo>
                    <a:pt x="183" y="6"/>
                    <a:pt x="183" y="6"/>
                    <a:pt x="183" y="6"/>
                  </a:cubicBezTo>
                  <a:lnTo>
                    <a:pt x="183"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3" name="Freeform 12"/>
            <p:cNvSpPr>
              <a:spLocks noEditPoints="1"/>
            </p:cNvSpPr>
            <p:nvPr/>
          </p:nvSpPr>
          <p:spPr bwMode="auto">
            <a:xfrm>
              <a:off x="4681538" y="1266825"/>
              <a:ext cx="192088" cy="411163"/>
            </a:xfrm>
            <a:custGeom>
              <a:avLst/>
              <a:gdLst>
                <a:gd name="T0" fmla="*/ 74 w 90"/>
                <a:gd name="T1" fmla="*/ 0 h 192"/>
                <a:gd name="T2" fmla="*/ 16 w 90"/>
                <a:gd name="T3" fmla="*/ 0 h 192"/>
                <a:gd name="T4" fmla="*/ 0 w 90"/>
                <a:gd name="T5" fmla="*/ 9 h 192"/>
                <a:gd name="T6" fmla="*/ 0 w 90"/>
                <a:gd name="T7" fmla="*/ 182 h 192"/>
                <a:gd name="T8" fmla="*/ 16 w 90"/>
                <a:gd name="T9" fmla="*/ 192 h 192"/>
                <a:gd name="T10" fmla="*/ 74 w 90"/>
                <a:gd name="T11" fmla="*/ 192 h 192"/>
                <a:gd name="T12" fmla="*/ 90 w 90"/>
                <a:gd name="T13" fmla="*/ 182 h 192"/>
                <a:gd name="T14" fmla="*/ 90 w 90"/>
                <a:gd name="T15" fmla="*/ 9 h 192"/>
                <a:gd name="T16" fmla="*/ 74 w 90"/>
                <a:gd name="T17" fmla="*/ 0 h 192"/>
                <a:gd name="T18" fmla="*/ 45 w 90"/>
                <a:gd name="T19" fmla="*/ 160 h 192"/>
                <a:gd name="T20" fmla="*/ 32 w 90"/>
                <a:gd name="T21" fmla="*/ 148 h 192"/>
                <a:gd name="T22" fmla="*/ 45 w 90"/>
                <a:gd name="T23" fmla="*/ 135 h 192"/>
                <a:gd name="T24" fmla="*/ 57 w 90"/>
                <a:gd name="T25" fmla="*/ 148 h 192"/>
                <a:gd name="T26" fmla="*/ 45 w 90"/>
                <a:gd name="T27" fmla="*/ 16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192">
                  <a:moveTo>
                    <a:pt x="74" y="0"/>
                  </a:moveTo>
                  <a:cubicBezTo>
                    <a:pt x="16" y="0"/>
                    <a:pt x="16" y="0"/>
                    <a:pt x="16" y="0"/>
                  </a:cubicBezTo>
                  <a:cubicBezTo>
                    <a:pt x="7" y="0"/>
                    <a:pt x="0" y="4"/>
                    <a:pt x="0" y="9"/>
                  </a:cubicBezTo>
                  <a:cubicBezTo>
                    <a:pt x="0" y="182"/>
                    <a:pt x="0" y="182"/>
                    <a:pt x="0" y="182"/>
                  </a:cubicBezTo>
                  <a:cubicBezTo>
                    <a:pt x="0" y="188"/>
                    <a:pt x="7" y="192"/>
                    <a:pt x="16" y="192"/>
                  </a:cubicBezTo>
                  <a:cubicBezTo>
                    <a:pt x="74" y="192"/>
                    <a:pt x="74" y="192"/>
                    <a:pt x="74" y="192"/>
                  </a:cubicBezTo>
                  <a:cubicBezTo>
                    <a:pt x="83" y="192"/>
                    <a:pt x="90" y="188"/>
                    <a:pt x="90" y="182"/>
                  </a:cubicBezTo>
                  <a:cubicBezTo>
                    <a:pt x="90" y="9"/>
                    <a:pt x="90" y="9"/>
                    <a:pt x="90" y="9"/>
                  </a:cubicBezTo>
                  <a:cubicBezTo>
                    <a:pt x="90" y="4"/>
                    <a:pt x="83" y="0"/>
                    <a:pt x="74" y="0"/>
                  </a:cubicBezTo>
                  <a:close/>
                  <a:moveTo>
                    <a:pt x="45" y="160"/>
                  </a:moveTo>
                  <a:cubicBezTo>
                    <a:pt x="38" y="160"/>
                    <a:pt x="32" y="155"/>
                    <a:pt x="32" y="148"/>
                  </a:cubicBezTo>
                  <a:cubicBezTo>
                    <a:pt x="32" y="141"/>
                    <a:pt x="38" y="135"/>
                    <a:pt x="45" y="135"/>
                  </a:cubicBezTo>
                  <a:cubicBezTo>
                    <a:pt x="52" y="135"/>
                    <a:pt x="57" y="141"/>
                    <a:pt x="57" y="148"/>
                  </a:cubicBezTo>
                  <a:cubicBezTo>
                    <a:pt x="57" y="155"/>
                    <a:pt x="52" y="160"/>
                    <a:pt x="4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grpSp>
        <p:nvGrpSpPr>
          <p:cNvPr id="14" name="组合 13"/>
          <p:cNvGrpSpPr/>
          <p:nvPr/>
        </p:nvGrpSpPr>
        <p:grpSpPr>
          <a:xfrm>
            <a:off x="4669490" y="1878097"/>
            <a:ext cx="452584" cy="390923"/>
            <a:chOff x="7408863" y="1169988"/>
            <a:chExt cx="582613" cy="503237"/>
          </a:xfrm>
          <a:solidFill>
            <a:srgbClr val="0070C0"/>
          </a:solidFill>
        </p:grpSpPr>
        <p:sp>
          <p:nvSpPr>
            <p:cNvPr id="15" name="Freeform 13"/>
            <p:cNvSpPr>
              <a:spLocks/>
            </p:cNvSpPr>
            <p:nvPr/>
          </p:nvSpPr>
          <p:spPr bwMode="auto">
            <a:xfrm>
              <a:off x="7546975" y="1404938"/>
              <a:ext cx="304800" cy="115888"/>
            </a:xfrm>
            <a:custGeom>
              <a:avLst/>
              <a:gdLst>
                <a:gd name="T0" fmla="*/ 16 w 142"/>
                <a:gd name="T1" fmla="*/ 53 h 54"/>
                <a:gd name="T2" fmla="*/ 6 w 142"/>
                <a:gd name="T3" fmla="*/ 48 h 54"/>
                <a:gd name="T4" fmla="*/ 6 w 142"/>
                <a:gd name="T5" fmla="*/ 27 h 54"/>
                <a:gd name="T6" fmla="*/ 71 w 142"/>
                <a:gd name="T7" fmla="*/ 0 h 54"/>
                <a:gd name="T8" fmla="*/ 71 w 142"/>
                <a:gd name="T9" fmla="*/ 0 h 54"/>
                <a:gd name="T10" fmla="*/ 136 w 142"/>
                <a:gd name="T11" fmla="*/ 26 h 54"/>
                <a:gd name="T12" fmla="*/ 136 w 142"/>
                <a:gd name="T13" fmla="*/ 48 h 54"/>
                <a:gd name="T14" fmla="*/ 114 w 142"/>
                <a:gd name="T15" fmla="*/ 48 h 54"/>
                <a:gd name="T16" fmla="*/ 71 w 142"/>
                <a:gd name="T17" fmla="*/ 30 h 54"/>
                <a:gd name="T18" fmla="*/ 71 w 142"/>
                <a:gd name="T19" fmla="*/ 30 h 54"/>
                <a:gd name="T20" fmla="*/ 27 w 142"/>
                <a:gd name="T21" fmla="*/ 48 h 54"/>
                <a:gd name="T22" fmla="*/ 16 w 142"/>
                <a:gd name="T23"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54">
                  <a:moveTo>
                    <a:pt x="16" y="53"/>
                  </a:moveTo>
                  <a:cubicBezTo>
                    <a:pt x="13" y="53"/>
                    <a:pt x="9" y="51"/>
                    <a:pt x="6" y="48"/>
                  </a:cubicBezTo>
                  <a:cubicBezTo>
                    <a:pt x="0" y="42"/>
                    <a:pt x="0" y="33"/>
                    <a:pt x="6" y="27"/>
                  </a:cubicBezTo>
                  <a:cubicBezTo>
                    <a:pt x="23" y="9"/>
                    <a:pt x="46" y="0"/>
                    <a:pt x="71" y="0"/>
                  </a:cubicBezTo>
                  <a:cubicBezTo>
                    <a:pt x="71" y="0"/>
                    <a:pt x="71" y="0"/>
                    <a:pt x="71" y="0"/>
                  </a:cubicBezTo>
                  <a:cubicBezTo>
                    <a:pt x="95" y="0"/>
                    <a:pt x="118" y="9"/>
                    <a:pt x="136" y="26"/>
                  </a:cubicBezTo>
                  <a:cubicBezTo>
                    <a:pt x="142" y="32"/>
                    <a:pt x="142" y="42"/>
                    <a:pt x="136" y="48"/>
                  </a:cubicBezTo>
                  <a:cubicBezTo>
                    <a:pt x="130" y="54"/>
                    <a:pt x="120" y="54"/>
                    <a:pt x="114" y="48"/>
                  </a:cubicBezTo>
                  <a:cubicBezTo>
                    <a:pt x="102" y="37"/>
                    <a:pt x="87" y="30"/>
                    <a:pt x="71" y="30"/>
                  </a:cubicBezTo>
                  <a:cubicBezTo>
                    <a:pt x="71" y="30"/>
                    <a:pt x="71" y="30"/>
                    <a:pt x="71" y="30"/>
                  </a:cubicBezTo>
                  <a:cubicBezTo>
                    <a:pt x="54" y="30"/>
                    <a:pt x="39" y="37"/>
                    <a:pt x="27" y="48"/>
                  </a:cubicBezTo>
                  <a:cubicBezTo>
                    <a:pt x="24" y="51"/>
                    <a:pt x="20" y="53"/>
                    <a:pt x="1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6" name="Freeform 14"/>
            <p:cNvSpPr>
              <a:spLocks/>
            </p:cNvSpPr>
            <p:nvPr/>
          </p:nvSpPr>
          <p:spPr bwMode="auto">
            <a:xfrm>
              <a:off x="7477125" y="1306513"/>
              <a:ext cx="442913" cy="146050"/>
            </a:xfrm>
            <a:custGeom>
              <a:avLst/>
              <a:gdLst>
                <a:gd name="T0" fmla="*/ 17 w 207"/>
                <a:gd name="T1" fmla="*/ 66 h 68"/>
                <a:gd name="T2" fmla="*/ 6 w 207"/>
                <a:gd name="T3" fmla="*/ 62 h 68"/>
                <a:gd name="T4" fmla="*/ 6 w 207"/>
                <a:gd name="T5" fmla="*/ 40 h 68"/>
                <a:gd name="T6" fmla="*/ 104 w 207"/>
                <a:gd name="T7" fmla="*/ 0 h 68"/>
                <a:gd name="T8" fmla="*/ 104 w 207"/>
                <a:gd name="T9" fmla="*/ 0 h 68"/>
                <a:gd name="T10" fmla="*/ 201 w 207"/>
                <a:gd name="T11" fmla="*/ 40 h 68"/>
                <a:gd name="T12" fmla="*/ 201 w 207"/>
                <a:gd name="T13" fmla="*/ 62 h 68"/>
                <a:gd name="T14" fmla="*/ 180 w 207"/>
                <a:gd name="T15" fmla="*/ 62 h 68"/>
                <a:gd name="T16" fmla="*/ 104 w 207"/>
                <a:gd name="T17" fmla="*/ 30 h 68"/>
                <a:gd name="T18" fmla="*/ 104 w 207"/>
                <a:gd name="T19" fmla="*/ 30 h 68"/>
                <a:gd name="T20" fmla="*/ 28 w 207"/>
                <a:gd name="T21" fmla="*/ 62 h 68"/>
                <a:gd name="T22" fmla="*/ 17 w 207"/>
                <a:gd name="T23" fmla="*/ 6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8">
                  <a:moveTo>
                    <a:pt x="17" y="66"/>
                  </a:moveTo>
                  <a:cubicBezTo>
                    <a:pt x="13" y="66"/>
                    <a:pt x="9" y="65"/>
                    <a:pt x="6" y="62"/>
                  </a:cubicBezTo>
                  <a:cubicBezTo>
                    <a:pt x="0" y="56"/>
                    <a:pt x="0" y="46"/>
                    <a:pt x="6" y="40"/>
                  </a:cubicBezTo>
                  <a:cubicBezTo>
                    <a:pt x="32" y="14"/>
                    <a:pt x="67" y="0"/>
                    <a:pt x="104" y="0"/>
                  </a:cubicBezTo>
                  <a:cubicBezTo>
                    <a:pt x="104" y="0"/>
                    <a:pt x="104" y="0"/>
                    <a:pt x="104" y="0"/>
                  </a:cubicBezTo>
                  <a:cubicBezTo>
                    <a:pt x="141" y="0"/>
                    <a:pt x="175" y="14"/>
                    <a:pt x="201" y="40"/>
                  </a:cubicBezTo>
                  <a:cubicBezTo>
                    <a:pt x="207" y="46"/>
                    <a:pt x="207" y="56"/>
                    <a:pt x="201" y="62"/>
                  </a:cubicBezTo>
                  <a:cubicBezTo>
                    <a:pt x="195" y="68"/>
                    <a:pt x="186" y="68"/>
                    <a:pt x="180" y="62"/>
                  </a:cubicBezTo>
                  <a:cubicBezTo>
                    <a:pt x="159" y="41"/>
                    <a:pt x="132" y="30"/>
                    <a:pt x="104" y="30"/>
                  </a:cubicBezTo>
                  <a:cubicBezTo>
                    <a:pt x="104" y="30"/>
                    <a:pt x="104" y="30"/>
                    <a:pt x="104" y="30"/>
                  </a:cubicBezTo>
                  <a:cubicBezTo>
                    <a:pt x="75" y="30"/>
                    <a:pt x="48" y="41"/>
                    <a:pt x="28" y="62"/>
                  </a:cubicBezTo>
                  <a:cubicBezTo>
                    <a:pt x="25" y="65"/>
                    <a:pt x="21" y="66"/>
                    <a:pt x="17"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7" name="Freeform 15"/>
            <p:cNvSpPr>
              <a:spLocks/>
            </p:cNvSpPr>
            <p:nvPr/>
          </p:nvSpPr>
          <p:spPr bwMode="auto">
            <a:xfrm>
              <a:off x="7408863" y="1169988"/>
              <a:ext cx="582613" cy="211138"/>
            </a:xfrm>
            <a:custGeom>
              <a:avLst/>
              <a:gdLst>
                <a:gd name="T0" fmla="*/ 16 w 272"/>
                <a:gd name="T1" fmla="*/ 98 h 99"/>
                <a:gd name="T2" fmla="*/ 6 w 272"/>
                <a:gd name="T3" fmla="*/ 93 h 99"/>
                <a:gd name="T4" fmla="*/ 6 w 272"/>
                <a:gd name="T5" fmla="*/ 72 h 99"/>
                <a:gd name="T6" fmla="*/ 266 w 272"/>
                <a:gd name="T7" fmla="*/ 71 h 99"/>
                <a:gd name="T8" fmla="*/ 266 w 272"/>
                <a:gd name="T9" fmla="*/ 93 h 99"/>
                <a:gd name="T10" fmla="*/ 244 w 272"/>
                <a:gd name="T11" fmla="*/ 93 h 99"/>
                <a:gd name="T12" fmla="*/ 27 w 272"/>
                <a:gd name="T13" fmla="*/ 93 h 99"/>
                <a:gd name="T14" fmla="*/ 16 w 272"/>
                <a:gd name="T15" fmla="*/ 98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99">
                  <a:moveTo>
                    <a:pt x="16" y="98"/>
                  </a:moveTo>
                  <a:cubicBezTo>
                    <a:pt x="12" y="98"/>
                    <a:pt x="9" y="96"/>
                    <a:pt x="6" y="93"/>
                  </a:cubicBezTo>
                  <a:cubicBezTo>
                    <a:pt x="0" y="87"/>
                    <a:pt x="0" y="78"/>
                    <a:pt x="6" y="72"/>
                  </a:cubicBezTo>
                  <a:cubicBezTo>
                    <a:pt x="77" y="0"/>
                    <a:pt x="194" y="0"/>
                    <a:pt x="266" y="71"/>
                  </a:cubicBezTo>
                  <a:cubicBezTo>
                    <a:pt x="272" y="77"/>
                    <a:pt x="272" y="87"/>
                    <a:pt x="266" y="93"/>
                  </a:cubicBezTo>
                  <a:cubicBezTo>
                    <a:pt x="260" y="99"/>
                    <a:pt x="250" y="99"/>
                    <a:pt x="244" y="93"/>
                  </a:cubicBezTo>
                  <a:cubicBezTo>
                    <a:pt x="184" y="33"/>
                    <a:pt x="87" y="33"/>
                    <a:pt x="27" y="93"/>
                  </a:cubicBezTo>
                  <a:cubicBezTo>
                    <a:pt x="24" y="96"/>
                    <a:pt x="20" y="98"/>
                    <a:pt x="16"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8" name="Freeform 16"/>
            <p:cNvSpPr>
              <a:spLocks/>
            </p:cNvSpPr>
            <p:nvPr/>
          </p:nvSpPr>
          <p:spPr bwMode="auto">
            <a:xfrm>
              <a:off x="7626350" y="1530350"/>
              <a:ext cx="144463" cy="142875"/>
            </a:xfrm>
            <a:custGeom>
              <a:avLst/>
              <a:gdLst>
                <a:gd name="T0" fmla="*/ 55 w 67"/>
                <a:gd name="T1" fmla="*/ 12 h 67"/>
                <a:gd name="T2" fmla="*/ 55 w 67"/>
                <a:gd name="T3" fmla="*/ 55 h 67"/>
                <a:gd name="T4" fmla="*/ 12 w 67"/>
                <a:gd name="T5" fmla="*/ 55 h 67"/>
                <a:gd name="T6" fmla="*/ 12 w 67"/>
                <a:gd name="T7" fmla="*/ 12 h 67"/>
                <a:gd name="T8" fmla="*/ 55 w 67"/>
                <a:gd name="T9" fmla="*/ 12 h 67"/>
              </a:gdLst>
              <a:ahLst/>
              <a:cxnLst>
                <a:cxn ang="0">
                  <a:pos x="T0" y="T1"/>
                </a:cxn>
                <a:cxn ang="0">
                  <a:pos x="T2" y="T3"/>
                </a:cxn>
                <a:cxn ang="0">
                  <a:pos x="T4" y="T5"/>
                </a:cxn>
                <a:cxn ang="0">
                  <a:pos x="T6" y="T7"/>
                </a:cxn>
                <a:cxn ang="0">
                  <a:pos x="T8" y="T9"/>
                </a:cxn>
              </a:cxnLst>
              <a:rect l="0" t="0" r="r" b="b"/>
              <a:pathLst>
                <a:path w="67" h="67">
                  <a:moveTo>
                    <a:pt x="55" y="12"/>
                  </a:moveTo>
                  <a:cubicBezTo>
                    <a:pt x="67" y="24"/>
                    <a:pt x="67" y="43"/>
                    <a:pt x="55" y="55"/>
                  </a:cubicBezTo>
                  <a:cubicBezTo>
                    <a:pt x="43" y="67"/>
                    <a:pt x="24" y="67"/>
                    <a:pt x="12" y="55"/>
                  </a:cubicBezTo>
                  <a:cubicBezTo>
                    <a:pt x="0" y="43"/>
                    <a:pt x="0" y="24"/>
                    <a:pt x="12" y="12"/>
                  </a:cubicBezTo>
                  <a:cubicBezTo>
                    <a:pt x="24" y="0"/>
                    <a:pt x="43" y="0"/>
                    <a:pt x="5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19" name="Freeform 17"/>
            <p:cNvSpPr>
              <a:spLocks/>
            </p:cNvSpPr>
            <p:nvPr/>
          </p:nvSpPr>
          <p:spPr bwMode="auto">
            <a:xfrm>
              <a:off x="7786688" y="1558925"/>
              <a:ext cx="57150" cy="84138"/>
            </a:xfrm>
            <a:custGeom>
              <a:avLst/>
              <a:gdLst>
                <a:gd name="T0" fmla="*/ 11 w 26"/>
                <a:gd name="T1" fmla="*/ 1 h 39"/>
                <a:gd name="T2" fmla="*/ 0 w 26"/>
                <a:gd name="T3" fmla="*/ 17 h 39"/>
                <a:gd name="T4" fmla="*/ 2 w 26"/>
                <a:gd name="T5" fmla="*/ 18 h 39"/>
                <a:gd name="T6" fmla="*/ 6 w 26"/>
                <a:gd name="T7" fmla="*/ 18 h 39"/>
                <a:gd name="T8" fmla="*/ 6 w 26"/>
                <a:gd name="T9" fmla="*/ 38 h 39"/>
                <a:gd name="T10" fmla="*/ 7 w 26"/>
                <a:gd name="T11" fmla="*/ 39 h 39"/>
                <a:gd name="T12" fmla="*/ 18 w 26"/>
                <a:gd name="T13" fmla="*/ 39 h 39"/>
                <a:gd name="T14" fmla="*/ 20 w 26"/>
                <a:gd name="T15" fmla="*/ 38 h 39"/>
                <a:gd name="T16" fmla="*/ 20 w 26"/>
                <a:gd name="T17" fmla="*/ 18 h 39"/>
                <a:gd name="T18" fmla="*/ 24 w 26"/>
                <a:gd name="T19" fmla="*/ 18 h 39"/>
                <a:gd name="T20" fmla="*/ 26 w 26"/>
                <a:gd name="T21" fmla="*/ 17 h 39"/>
                <a:gd name="T22" fmla="*/ 14 w 26"/>
                <a:gd name="T23" fmla="*/ 1 h 39"/>
                <a:gd name="T24" fmla="*/ 13 w 26"/>
                <a:gd name="T25" fmla="*/ 0 h 39"/>
                <a:gd name="T26" fmla="*/ 11 w 26"/>
                <a:gd name="T27"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11" y="1"/>
                  </a:moveTo>
                  <a:cubicBezTo>
                    <a:pt x="11" y="1"/>
                    <a:pt x="0" y="16"/>
                    <a:pt x="0" y="17"/>
                  </a:cubicBezTo>
                  <a:cubicBezTo>
                    <a:pt x="0" y="18"/>
                    <a:pt x="1" y="18"/>
                    <a:pt x="2" y="18"/>
                  </a:cubicBezTo>
                  <a:cubicBezTo>
                    <a:pt x="2" y="18"/>
                    <a:pt x="3" y="18"/>
                    <a:pt x="6" y="18"/>
                  </a:cubicBezTo>
                  <a:cubicBezTo>
                    <a:pt x="6" y="38"/>
                    <a:pt x="6" y="38"/>
                    <a:pt x="6" y="38"/>
                  </a:cubicBezTo>
                  <a:cubicBezTo>
                    <a:pt x="6" y="39"/>
                    <a:pt x="6" y="39"/>
                    <a:pt x="7" y="39"/>
                  </a:cubicBezTo>
                  <a:cubicBezTo>
                    <a:pt x="18" y="39"/>
                    <a:pt x="18" y="39"/>
                    <a:pt x="18" y="39"/>
                  </a:cubicBezTo>
                  <a:cubicBezTo>
                    <a:pt x="19" y="39"/>
                    <a:pt x="20" y="39"/>
                    <a:pt x="20" y="38"/>
                  </a:cubicBezTo>
                  <a:cubicBezTo>
                    <a:pt x="20" y="18"/>
                    <a:pt x="20" y="18"/>
                    <a:pt x="20" y="18"/>
                  </a:cubicBezTo>
                  <a:cubicBezTo>
                    <a:pt x="22" y="18"/>
                    <a:pt x="24" y="18"/>
                    <a:pt x="24" y="18"/>
                  </a:cubicBezTo>
                  <a:cubicBezTo>
                    <a:pt x="25" y="18"/>
                    <a:pt x="26" y="18"/>
                    <a:pt x="26" y="17"/>
                  </a:cubicBezTo>
                  <a:cubicBezTo>
                    <a:pt x="26" y="16"/>
                    <a:pt x="15" y="1"/>
                    <a:pt x="14" y="1"/>
                  </a:cubicBezTo>
                  <a:cubicBezTo>
                    <a:pt x="14" y="0"/>
                    <a:pt x="14" y="0"/>
                    <a:pt x="13" y="0"/>
                  </a:cubicBezTo>
                  <a:cubicBezTo>
                    <a:pt x="12" y="0"/>
                    <a:pt x="12" y="0"/>
                    <a:pt x="1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0" name="Freeform 18"/>
            <p:cNvSpPr>
              <a:spLocks/>
            </p:cNvSpPr>
            <p:nvPr/>
          </p:nvSpPr>
          <p:spPr bwMode="auto">
            <a:xfrm>
              <a:off x="7556500" y="1558925"/>
              <a:ext cx="52388" cy="84138"/>
            </a:xfrm>
            <a:custGeom>
              <a:avLst/>
              <a:gdLst>
                <a:gd name="T0" fmla="*/ 14 w 25"/>
                <a:gd name="T1" fmla="*/ 38 h 39"/>
                <a:gd name="T2" fmla="*/ 25 w 25"/>
                <a:gd name="T3" fmla="*/ 22 h 39"/>
                <a:gd name="T4" fmla="*/ 24 w 25"/>
                <a:gd name="T5" fmla="*/ 21 h 39"/>
                <a:gd name="T6" fmla="*/ 20 w 25"/>
                <a:gd name="T7" fmla="*/ 21 h 39"/>
                <a:gd name="T8" fmla="*/ 20 w 25"/>
                <a:gd name="T9" fmla="*/ 1 h 39"/>
                <a:gd name="T10" fmla="*/ 18 w 25"/>
                <a:gd name="T11" fmla="*/ 0 h 39"/>
                <a:gd name="T12" fmla="*/ 7 w 25"/>
                <a:gd name="T13" fmla="*/ 0 h 39"/>
                <a:gd name="T14" fmla="*/ 5 w 25"/>
                <a:gd name="T15" fmla="*/ 1 h 39"/>
                <a:gd name="T16" fmla="*/ 5 w 25"/>
                <a:gd name="T17" fmla="*/ 21 h 39"/>
                <a:gd name="T18" fmla="*/ 1 w 25"/>
                <a:gd name="T19" fmla="*/ 21 h 39"/>
                <a:gd name="T20" fmla="*/ 0 w 25"/>
                <a:gd name="T21" fmla="*/ 22 h 39"/>
                <a:gd name="T22" fmla="*/ 11 w 25"/>
                <a:gd name="T23" fmla="*/ 38 h 39"/>
                <a:gd name="T24" fmla="*/ 12 w 25"/>
                <a:gd name="T25" fmla="*/ 39 h 39"/>
                <a:gd name="T26" fmla="*/ 14 w 25"/>
                <a:gd name="T2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9">
                  <a:moveTo>
                    <a:pt x="14" y="38"/>
                  </a:moveTo>
                  <a:cubicBezTo>
                    <a:pt x="14" y="38"/>
                    <a:pt x="25" y="23"/>
                    <a:pt x="25" y="22"/>
                  </a:cubicBezTo>
                  <a:cubicBezTo>
                    <a:pt x="25" y="21"/>
                    <a:pt x="25" y="21"/>
                    <a:pt x="24" y="21"/>
                  </a:cubicBezTo>
                  <a:cubicBezTo>
                    <a:pt x="24" y="21"/>
                    <a:pt x="22" y="21"/>
                    <a:pt x="20" y="21"/>
                  </a:cubicBezTo>
                  <a:cubicBezTo>
                    <a:pt x="20" y="1"/>
                    <a:pt x="20" y="1"/>
                    <a:pt x="20" y="1"/>
                  </a:cubicBezTo>
                  <a:cubicBezTo>
                    <a:pt x="20" y="0"/>
                    <a:pt x="19" y="0"/>
                    <a:pt x="18" y="0"/>
                  </a:cubicBezTo>
                  <a:cubicBezTo>
                    <a:pt x="7" y="0"/>
                    <a:pt x="7" y="0"/>
                    <a:pt x="7" y="0"/>
                  </a:cubicBezTo>
                  <a:cubicBezTo>
                    <a:pt x="6" y="0"/>
                    <a:pt x="5" y="0"/>
                    <a:pt x="5" y="1"/>
                  </a:cubicBezTo>
                  <a:cubicBezTo>
                    <a:pt x="5" y="21"/>
                    <a:pt x="5" y="21"/>
                    <a:pt x="5" y="21"/>
                  </a:cubicBezTo>
                  <a:cubicBezTo>
                    <a:pt x="3" y="21"/>
                    <a:pt x="1" y="21"/>
                    <a:pt x="1" y="21"/>
                  </a:cubicBezTo>
                  <a:cubicBezTo>
                    <a:pt x="0" y="21"/>
                    <a:pt x="0" y="21"/>
                    <a:pt x="0" y="22"/>
                  </a:cubicBezTo>
                  <a:cubicBezTo>
                    <a:pt x="0" y="23"/>
                    <a:pt x="11" y="38"/>
                    <a:pt x="11" y="38"/>
                  </a:cubicBezTo>
                  <a:cubicBezTo>
                    <a:pt x="11" y="39"/>
                    <a:pt x="12" y="39"/>
                    <a:pt x="12" y="39"/>
                  </a:cubicBezTo>
                  <a:cubicBezTo>
                    <a:pt x="13" y="39"/>
                    <a:pt x="14" y="39"/>
                    <a:pt x="1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sp>
        <p:nvSpPr>
          <p:cNvPr id="21" name="Freeform 19"/>
          <p:cNvSpPr>
            <a:spLocks/>
          </p:cNvSpPr>
          <p:nvPr/>
        </p:nvSpPr>
        <p:spPr bwMode="auto">
          <a:xfrm>
            <a:off x="4612906" y="3948417"/>
            <a:ext cx="399555" cy="399555"/>
          </a:xfrm>
          <a:custGeom>
            <a:avLst/>
            <a:gdLst>
              <a:gd name="T0" fmla="*/ 194 w 240"/>
              <a:gd name="T1" fmla="*/ 157 h 240"/>
              <a:gd name="T2" fmla="*/ 163 w 240"/>
              <a:gd name="T3" fmla="*/ 167 h 240"/>
              <a:gd name="T4" fmla="*/ 92 w 240"/>
              <a:gd name="T5" fmla="*/ 127 h 240"/>
              <a:gd name="T6" fmla="*/ 92 w 240"/>
              <a:gd name="T7" fmla="*/ 120 h 240"/>
              <a:gd name="T8" fmla="*/ 165 w 240"/>
              <a:gd name="T9" fmla="*/ 78 h 240"/>
              <a:gd name="T10" fmla="*/ 189 w 240"/>
              <a:gd name="T11" fmla="*/ 84 h 240"/>
              <a:gd name="T12" fmla="*/ 235 w 240"/>
              <a:gd name="T13" fmla="*/ 42 h 240"/>
              <a:gd name="T14" fmla="*/ 189 w 240"/>
              <a:gd name="T15" fmla="*/ 0 h 240"/>
              <a:gd name="T16" fmla="*/ 143 w 240"/>
              <a:gd name="T17" fmla="*/ 42 h 240"/>
              <a:gd name="T18" fmla="*/ 145 w 240"/>
              <a:gd name="T19" fmla="*/ 55 h 240"/>
              <a:gd name="T20" fmla="*/ 75 w 240"/>
              <a:gd name="T21" fmla="*/ 95 h 240"/>
              <a:gd name="T22" fmla="*/ 46 w 240"/>
              <a:gd name="T23" fmla="*/ 85 h 240"/>
              <a:gd name="T24" fmla="*/ 0 w 240"/>
              <a:gd name="T25" fmla="*/ 127 h 240"/>
              <a:gd name="T26" fmla="*/ 46 w 240"/>
              <a:gd name="T27" fmla="*/ 169 h 240"/>
              <a:gd name="T28" fmla="*/ 81 w 240"/>
              <a:gd name="T29" fmla="*/ 155 h 240"/>
              <a:gd name="T30" fmla="*/ 148 w 240"/>
              <a:gd name="T31" fmla="*/ 193 h 240"/>
              <a:gd name="T32" fmla="*/ 148 w 240"/>
              <a:gd name="T33" fmla="*/ 198 h 240"/>
              <a:gd name="T34" fmla="*/ 194 w 240"/>
              <a:gd name="T35" fmla="*/ 240 h 240"/>
              <a:gd name="T36" fmla="*/ 240 w 240"/>
              <a:gd name="T37" fmla="*/ 198 h 240"/>
              <a:gd name="T38" fmla="*/ 194 w 240"/>
              <a:gd name="T39" fmla="*/ 15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240">
                <a:moveTo>
                  <a:pt x="194" y="157"/>
                </a:moveTo>
                <a:cubicBezTo>
                  <a:pt x="182" y="157"/>
                  <a:pt x="171" y="161"/>
                  <a:pt x="163" y="167"/>
                </a:cubicBezTo>
                <a:cubicBezTo>
                  <a:pt x="92" y="127"/>
                  <a:pt x="92" y="127"/>
                  <a:pt x="92" y="127"/>
                </a:cubicBezTo>
                <a:cubicBezTo>
                  <a:pt x="92" y="124"/>
                  <a:pt x="92" y="122"/>
                  <a:pt x="92" y="120"/>
                </a:cubicBezTo>
                <a:cubicBezTo>
                  <a:pt x="165" y="78"/>
                  <a:pt x="165" y="78"/>
                  <a:pt x="165" y="78"/>
                </a:cubicBezTo>
                <a:cubicBezTo>
                  <a:pt x="172" y="82"/>
                  <a:pt x="180" y="84"/>
                  <a:pt x="189" y="84"/>
                </a:cubicBezTo>
                <a:cubicBezTo>
                  <a:pt x="215" y="84"/>
                  <a:pt x="235" y="65"/>
                  <a:pt x="235" y="42"/>
                </a:cubicBezTo>
                <a:cubicBezTo>
                  <a:pt x="235" y="19"/>
                  <a:pt x="215" y="0"/>
                  <a:pt x="189" y="0"/>
                </a:cubicBezTo>
                <a:cubicBezTo>
                  <a:pt x="164" y="0"/>
                  <a:pt x="143" y="19"/>
                  <a:pt x="143" y="42"/>
                </a:cubicBezTo>
                <a:cubicBezTo>
                  <a:pt x="143" y="47"/>
                  <a:pt x="144" y="51"/>
                  <a:pt x="145" y="55"/>
                </a:cubicBezTo>
                <a:cubicBezTo>
                  <a:pt x="75" y="95"/>
                  <a:pt x="75" y="95"/>
                  <a:pt x="75" y="95"/>
                </a:cubicBezTo>
                <a:cubicBezTo>
                  <a:pt x="67" y="89"/>
                  <a:pt x="57" y="85"/>
                  <a:pt x="46" y="85"/>
                </a:cubicBezTo>
                <a:cubicBezTo>
                  <a:pt x="21" y="85"/>
                  <a:pt x="0" y="104"/>
                  <a:pt x="0" y="127"/>
                </a:cubicBezTo>
                <a:cubicBezTo>
                  <a:pt x="0" y="150"/>
                  <a:pt x="21" y="169"/>
                  <a:pt x="46" y="169"/>
                </a:cubicBezTo>
                <a:cubicBezTo>
                  <a:pt x="60" y="169"/>
                  <a:pt x="73" y="164"/>
                  <a:pt x="81" y="155"/>
                </a:cubicBezTo>
                <a:cubicBezTo>
                  <a:pt x="148" y="193"/>
                  <a:pt x="148" y="193"/>
                  <a:pt x="148" y="193"/>
                </a:cubicBezTo>
                <a:cubicBezTo>
                  <a:pt x="148" y="195"/>
                  <a:pt x="148" y="197"/>
                  <a:pt x="148" y="198"/>
                </a:cubicBezTo>
                <a:cubicBezTo>
                  <a:pt x="148" y="221"/>
                  <a:pt x="168" y="240"/>
                  <a:pt x="194" y="240"/>
                </a:cubicBezTo>
                <a:cubicBezTo>
                  <a:pt x="219" y="240"/>
                  <a:pt x="240" y="221"/>
                  <a:pt x="240" y="198"/>
                </a:cubicBezTo>
                <a:cubicBezTo>
                  <a:pt x="240" y="175"/>
                  <a:pt x="219" y="157"/>
                  <a:pt x="194" y="157"/>
                </a:cubicBezTo>
                <a:close/>
              </a:path>
            </a:pathLst>
          </a:custGeom>
          <a:solidFill>
            <a:schemeClr val="tx1">
              <a:lumMod val="65000"/>
              <a:lumOff val="35000"/>
            </a:schemeClr>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2" name="Freeform 20"/>
          <p:cNvSpPr>
            <a:spLocks noEditPoints="1"/>
          </p:cNvSpPr>
          <p:nvPr/>
        </p:nvSpPr>
        <p:spPr bwMode="auto">
          <a:xfrm>
            <a:off x="6913703" y="5054314"/>
            <a:ext cx="385991" cy="309533"/>
          </a:xfrm>
          <a:custGeom>
            <a:avLst/>
            <a:gdLst>
              <a:gd name="T0" fmla="*/ 227 w 232"/>
              <a:gd name="T1" fmla="*/ 0 h 186"/>
              <a:gd name="T2" fmla="*/ 213 w 232"/>
              <a:gd name="T3" fmla="*/ 0 h 186"/>
              <a:gd name="T4" fmla="*/ 208 w 232"/>
              <a:gd name="T5" fmla="*/ 5 h 186"/>
              <a:gd name="T6" fmla="*/ 208 w 232"/>
              <a:gd name="T7" fmla="*/ 28 h 186"/>
              <a:gd name="T8" fmla="*/ 24 w 232"/>
              <a:gd name="T9" fmla="*/ 28 h 186"/>
              <a:gd name="T10" fmla="*/ 24 w 232"/>
              <a:gd name="T11" fmla="*/ 5 h 186"/>
              <a:gd name="T12" fmla="*/ 19 w 232"/>
              <a:gd name="T13" fmla="*/ 0 h 186"/>
              <a:gd name="T14" fmla="*/ 5 w 232"/>
              <a:gd name="T15" fmla="*/ 0 h 186"/>
              <a:gd name="T16" fmla="*/ 0 w 232"/>
              <a:gd name="T17" fmla="*/ 5 h 186"/>
              <a:gd name="T18" fmla="*/ 0 w 232"/>
              <a:gd name="T19" fmla="*/ 180 h 186"/>
              <a:gd name="T20" fmla="*/ 5 w 232"/>
              <a:gd name="T21" fmla="*/ 186 h 186"/>
              <a:gd name="T22" fmla="*/ 19 w 232"/>
              <a:gd name="T23" fmla="*/ 186 h 186"/>
              <a:gd name="T24" fmla="*/ 24 w 232"/>
              <a:gd name="T25" fmla="*/ 180 h 186"/>
              <a:gd name="T26" fmla="*/ 24 w 232"/>
              <a:gd name="T27" fmla="*/ 157 h 186"/>
              <a:gd name="T28" fmla="*/ 208 w 232"/>
              <a:gd name="T29" fmla="*/ 157 h 186"/>
              <a:gd name="T30" fmla="*/ 208 w 232"/>
              <a:gd name="T31" fmla="*/ 180 h 186"/>
              <a:gd name="T32" fmla="*/ 213 w 232"/>
              <a:gd name="T33" fmla="*/ 186 h 186"/>
              <a:gd name="T34" fmla="*/ 227 w 232"/>
              <a:gd name="T35" fmla="*/ 186 h 186"/>
              <a:gd name="T36" fmla="*/ 232 w 232"/>
              <a:gd name="T37" fmla="*/ 180 h 186"/>
              <a:gd name="T38" fmla="*/ 232 w 232"/>
              <a:gd name="T39" fmla="*/ 5 h 186"/>
              <a:gd name="T40" fmla="*/ 227 w 232"/>
              <a:gd name="T41" fmla="*/ 0 h 186"/>
              <a:gd name="T42" fmla="*/ 157 w 232"/>
              <a:gd name="T43" fmla="*/ 98 h 186"/>
              <a:gd name="T44" fmla="*/ 97 w 232"/>
              <a:gd name="T45" fmla="*/ 135 h 186"/>
              <a:gd name="T46" fmla="*/ 92 w 232"/>
              <a:gd name="T47" fmla="*/ 130 h 186"/>
              <a:gd name="T48" fmla="*/ 92 w 232"/>
              <a:gd name="T49" fmla="*/ 56 h 186"/>
              <a:gd name="T50" fmla="*/ 97 w 232"/>
              <a:gd name="T51" fmla="*/ 50 h 186"/>
              <a:gd name="T52" fmla="*/ 157 w 232"/>
              <a:gd name="T53" fmla="*/ 87 h 186"/>
              <a:gd name="T54" fmla="*/ 162 w 232"/>
              <a:gd name="T55" fmla="*/ 93 h 186"/>
              <a:gd name="T56" fmla="*/ 157 w 232"/>
              <a:gd name="T57"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186">
                <a:moveTo>
                  <a:pt x="227" y="0"/>
                </a:moveTo>
                <a:cubicBezTo>
                  <a:pt x="213" y="0"/>
                  <a:pt x="213" y="0"/>
                  <a:pt x="213" y="0"/>
                </a:cubicBezTo>
                <a:cubicBezTo>
                  <a:pt x="210" y="0"/>
                  <a:pt x="208" y="2"/>
                  <a:pt x="208" y="5"/>
                </a:cubicBezTo>
                <a:cubicBezTo>
                  <a:pt x="208" y="28"/>
                  <a:pt x="208" y="28"/>
                  <a:pt x="208" y="28"/>
                </a:cubicBezTo>
                <a:cubicBezTo>
                  <a:pt x="24" y="28"/>
                  <a:pt x="24" y="28"/>
                  <a:pt x="24" y="28"/>
                </a:cubicBezTo>
                <a:cubicBezTo>
                  <a:pt x="24" y="5"/>
                  <a:pt x="24" y="5"/>
                  <a:pt x="24" y="5"/>
                </a:cubicBezTo>
                <a:cubicBezTo>
                  <a:pt x="24" y="2"/>
                  <a:pt x="22" y="0"/>
                  <a:pt x="19" y="0"/>
                </a:cubicBezTo>
                <a:cubicBezTo>
                  <a:pt x="5" y="0"/>
                  <a:pt x="5" y="0"/>
                  <a:pt x="5" y="0"/>
                </a:cubicBezTo>
                <a:cubicBezTo>
                  <a:pt x="2" y="0"/>
                  <a:pt x="0" y="2"/>
                  <a:pt x="0" y="5"/>
                </a:cubicBezTo>
                <a:cubicBezTo>
                  <a:pt x="0" y="180"/>
                  <a:pt x="0" y="180"/>
                  <a:pt x="0" y="180"/>
                </a:cubicBezTo>
                <a:cubicBezTo>
                  <a:pt x="0" y="183"/>
                  <a:pt x="2" y="186"/>
                  <a:pt x="5" y="186"/>
                </a:cubicBezTo>
                <a:cubicBezTo>
                  <a:pt x="19" y="186"/>
                  <a:pt x="19" y="186"/>
                  <a:pt x="19" y="186"/>
                </a:cubicBezTo>
                <a:cubicBezTo>
                  <a:pt x="22" y="186"/>
                  <a:pt x="24" y="183"/>
                  <a:pt x="24" y="180"/>
                </a:cubicBezTo>
                <a:cubicBezTo>
                  <a:pt x="24" y="157"/>
                  <a:pt x="24" y="157"/>
                  <a:pt x="24" y="157"/>
                </a:cubicBezTo>
                <a:cubicBezTo>
                  <a:pt x="208" y="157"/>
                  <a:pt x="208" y="157"/>
                  <a:pt x="208" y="157"/>
                </a:cubicBezTo>
                <a:cubicBezTo>
                  <a:pt x="208" y="180"/>
                  <a:pt x="208" y="180"/>
                  <a:pt x="208" y="180"/>
                </a:cubicBezTo>
                <a:cubicBezTo>
                  <a:pt x="208" y="183"/>
                  <a:pt x="210" y="186"/>
                  <a:pt x="213" y="186"/>
                </a:cubicBezTo>
                <a:cubicBezTo>
                  <a:pt x="227" y="186"/>
                  <a:pt x="227" y="186"/>
                  <a:pt x="227" y="186"/>
                </a:cubicBezTo>
                <a:cubicBezTo>
                  <a:pt x="230" y="186"/>
                  <a:pt x="232" y="183"/>
                  <a:pt x="232" y="180"/>
                </a:cubicBezTo>
                <a:cubicBezTo>
                  <a:pt x="232" y="5"/>
                  <a:pt x="232" y="5"/>
                  <a:pt x="232" y="5"/>
                </a:cubicBezTo>
                <a:cubicBezTo>
                  <a:pt x="232" y="2"/>
                  <a:pt x="230" y="0"/>
                  <a:pt x="227" y="0"/>
                </a:cubicBezTo>
                <a:close/>
                <a:moveTo>
                  <a:pt x="157" y="98"/>
                </a:moveTo>
                <a:cubicBezTo>
                  <a:pt x="156" y="98"/>
                  <a:pt x="100" y="135"/>
                  <a:pt x="97" y="135"/>
                </a:cubicBezTo>
                <a:cubicBezTo>
                  <a:pt x="95" y="135"/>
                  <a:pt x="92" y="133"/>
                  <a:pt x="92" y="130"/>
                </a:cubicBezTo>
                <a:cubicBezTo>
                  <a:pt x="92" y="128"/>
                  <a:pt x="92" y="57"/>
                  <a:pt x="92" y="56"/>
                </a:cubicBezTo>
                <a:cubicBezTo>
                  <a:pt x="92" y="53"/>
                  <a:pt x="95" y="50"/>
                  <a:pt x="97" y="50"/>
                </a:cubicBezTo>
                <a:cubicBezTo>
                  <a:pt x="100" y="50"/>
                  <a:pt x="156" y="87"/>
                  <a:pt x="157" y="87"/>
                </a:cubicBezTo>
                <a:cubicBezTo>
                  <a:pt x="159" y="89"/>
                  <a:pt x="162" y="90"/>
                  <a:pt x="162" y="93"/>
                </a:cubicBezTo>
                <a:cubicBezTo>
                  <a:pt x="162" y="96"/>
                  <a:pt x="159" y="96"/>
                  <a:pt x="157" y="98"/>
                </a:cubicBezTo>
                <a:close/>
              </a:path>
            </a:pathLst>
          </a:custGeom>
          <a:solidFill>
            <a:srgbClr val="0070C0"/>
          </a:solidFill>
          <a:ln>
            <a:noFill/>
          </a:ln>
          <a:extLst/>
        </p:spPr>
        <p:txBody>
          <a:bodyPr vert="horz" wrap="square" lIns="86693" tIns="43346" rIns="86693" bIns="43346" numCol="1" anchor="t" anchorCtr="0" compatLnSpc="1">
            <a:prstTxWarp prst="textNoShape">
              <a:avLst/>
            </a:prstTxWarp>
          </a:bodyPr>
          <a:lstStyle/>
          <a:p>
            <a:pPr>
              <a:lnSpc>
                <a:spcPct val="130000"/>
              </a:lnSpc>
            </a:pPr>
            <a:endParaRPr lang="zh-CN" altLang="en-US" sz="1707">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7" name="文本框 26"/>
          <p:cNvSpPr txBox="1"/>
          <p:nvPr/>
        </p:nvSpPr>
        <p:spPr>
          <a:xfrm>
            <a:off x="4416918" y="2384018"/>
            <a:ext cx="1063112" cy="402033"/>
          </a:xfrm>
          <a:prstGeom prst="rect">
            <a:avLst/>
          </a:prstGeom>
          <a:noFill/>
        </p:spPr>
        <p:txBody>
          <a:bodyPr wrap="none" rtlCol="0">
            <a:spAutoFit/>
          </a:bodyPr>
          <a:lstStyle/>
          <a:p>
            <a:pPr>
              <a:lnSpc>
                <a:spcPct val="130000"/>
              </a:lnSpc>
            </a:pPr>
            <a:r>
              <a:rPr lang="zh-CN" altLang="en-US" sz="170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构思框架</a:t>
            </a:r>
          </a:p>
        </p:txBody>
      </p:sp>
      <p:sp>
        <p:nvSpPr>
          <p:cNvPr id="28" name="文本框 27"/>
          <p:cNvSpPr txBox="1"/>
          <p:nvPr/>
        </p:nvSpPr>
        <p:spPr>
          <a:xfrm>
            <a:off x="6558048" y="3442058"/>
            <a:ext cx="1282723" cy="402033"/>
          </a:xfrm>
          <a:prstGeom prst="rect">
            <a:avLst/>
          </a:prstGeom>
          <a:noFill/>
        </p:spPr>
        <p:txBody>
          <a:bodyPr wrap="none" rtlCol="0">
            <a:spAutoFit/>
          </a:bodyPr>
          <a:lstStyle/>
          <a:p>
            <a:pPr>
              <a:lnSpc>
                <a:spcPct val="130000"/>
              </a:lnSpc>
            </a:pPr>
            <a:r>
              <a:rPr lang="zh-CN" altLang="en-US" sz="170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搭建数据库</a:t>
            </a:r>
          </a:p>
        </p:txBody>
      </p:sp>
      <p:sp>
        <p:nvSpPr>
          <p:cNvPr id="29" name="文本框 28"/>
          <p:cNvSpPr txBox="1"/>
          <p:nvPr/>
        </p:nvSpPr>
        <p:spPr>
          <a:xfrm>
            <a:off x="4416918" y="4479419"/>
            <a:ext cx="1063112" cy="402033"/>
          </a:xfrm>
          <a:prstGeom prst="rect">
            <a:avLst/>
          </a:prstGeom>
          <a:noFill/>
        </p:spPr>
        <p:txBody>
          <a:bodyPr wrap="none" rtlCol="0">
            <a:spAutoFit/>
          </a:bodyPr>
          <a:lstStyle/>
          <a:p>
            <a:pPr>
              <a:lnSpc>
                <a:spcPct val="130000"/>
              </a:lnSpc>
            </a:pPr>
            <a:r>
              <a:rPr lang="zh-CN" altLang="en-US" sz="170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算法部署</a:t>
            </a:r>
          </a:p>
        </p:txBody>
      </p:sp>
      <p:sp>
        <p:nvSpPr>
          <p:cNvPr id="31" name="TextBox 20"/>
          <p:cNvSpPr txBox="1"/>
          <p:nvPr/>
        </p:nvSpPr>
        <p:spPr bwMode="auto">
          <a:xfrm>
            <a:off x="898299" y="1786838"/>
            <a:ext cx="2948981" cy="864117"/>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确定所用数据集</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a:t>
            </a:r>
            <a:r>
              <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B/S</a:t>
            </a: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结构</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确定软件开发工具以及框架</a:t>
            </a:r>
          </a:p>
        </p:txBody>
      </p:sp>
      <p:sp>
        <p:nvSpPr>
          <p:cNvPr id="32" name="TextBox 19"/>
          <p:cNvSpPr txBox="1">
            <a:spLocks noChangeArrowheads="1"/>
          </p:cNvSpPr>
          <p:nvPr/>
        </p:nvSpPr>
        <p:spPr bwMode="auto">
          <a:xfrm>
            <a:off x="898300" y="1402737"/>
            <a:ext cx="2196218" cy="44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构思框架</a:t>
            </a:r>
            <a:endParaRPr lang="zh-CN"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39" name="TextBox 20"/>
          <p:cNvSpPr txBox="1"/>
          <p:nvPr/>
        </p:nvSpPr>
        <p:spPr bwMode="auto">
          <a:xfrm>
            <a:off x="8606776" y="2911272"/>
            <a:ext cx="2948981" cy="601929"/>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确定数据库存储格式</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服务器部署</a:t>
            </a:r>
          </a:p>
        </p:txBody>
      </p:sp>
      <p:sp>
        <p:nvSpPr>
          <p:cNvPr id="40" name="TextBox 19"/>
          <p:cNvSpPr txBox="1">
            <a:spLocks noChangeArrowheads="1"/>
          </p:cNvSpPr>
          <p:nvPr/>
        </p:nvSpPr>
        <p:spPr bwMode="auto">
          <a:xfrm>
            <a:off x="8606777" y="2527172"/>
            <a:ext cx="2196218" cy="44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搭建数据库</a:t>
            </a:r>
            <a:endParaRPr lang="zh-CN"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1" name="TextBox 20"/>
          <p:cNvSpPr txBox="1"/>
          <p:nvPr/>
        </p:nvSpPr>
        <p:spPr bwMode="auto">
          <a:xfrm>
            <a:off x="935103" y="3913780"/>
            <a:ext cx="2948981" cy="1132972"/>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研究推荐系统算法</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学习推荐系统算法框架</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测试及确定开发所用算法</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确定接口</a:t>
            </a:r>
          </a:p>
        </p:txBody>
      </p:sp>
      <p:sp>
        <p:nvSpPr>
          <p:cNvPr id="42" name="TextBox 19"/>
          <p:cNvSpPr txBox="1">
            <a:spLocks noChangeArrowheads="1"/>
          </p:cNvSpPr>
          <p:nvPr/>
        </p:nvSpPr>
        <p:spPr bwMode="auto">
          <a:xfrm>
            <a:off x="954169" y="3529680"/>
            <a:ext cx="2196218" cy="44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算法部署</a:t>
            </a:r>
            <a:endParaRPr lang="zh-CN"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3" name="TextBox 20"/>
          <p:cNvSpPr txBox="1"/>
          <p:nvPr/>
        </p:nvSpPr>
        <p:spPr bwMode="auto">
          <a:xfrm>
            <a:off x="8683851" y="4916289"/>
            <a:ext cx="2948981" cy="601929"/>
          </a:xfrm>
          <a:prstGeom prst="rect">
            <a:avLst/>
          </a:prstGeom>
          <a:noFill/>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确定用户操作流程</a:t>
            </a:r>
            <a:endParaRPr lang="en-US" altLang="zh-CN"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a:p>
            <a:pPr marL="342900" indent="-342900">
              <a:lnSpc>
                <a:spcPct val="130000"/>
              </a:lnSpc>
              <a:buFont typeface="+mj-lt"/>
              <a:buAutoNum type="arabicPeriod"/>
              <a:defRPr/>
            </a:pPr>
            <a:r>
              <a:rPr lang="zh-CN" altLang="en-US" sz="1327"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界面及文字设计</a:t>
            </a:r>
          </a:p>
        </p:txBody>
      </p:sp>
      <p:sp>
        <p:nvSpPr>
          <p:cNvPr id="44" name="TextBox 19"/>
          <p:cNvSpPr txBox="1">
            <a:spLocks noChangeArrowheads="1"/>
          </p:cNvSpPr>
          <p:nvPr/>
        </p:nvSpPr>
        <p:spPr bwMode="auto">
          <a:xfrm>
            <a:off x="8683852" y="4532188"/>
            <a:ext cx="2196218" cy="44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1" tIns="45705" rIns="91411" bIns="4570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30000"/>
              </a:lnSpc>
              <a:spcBef>
                <a:spcPct val="0"/>
              </a:spcBef>
              <a:spcAft>
                <a:spcPct val="0"/>
              </a:spcAft>
              <a:defRPr/>
            </a:pPr>
            <a:r>
              <a:rPr lang="zh-CN" altLang="en-US"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rPr>
              <a:t>用户流程</a:t>
            </a:r>
            <a:endParaRPr lang="zh-CN" altLang="zh-CN" sz="1896" b="1" dirty="0">
              <a:solidFill>
                <a:schemeClr val="tx1">
                  <a:lumMod val="75000"/>
                  <a:lumOff val="25000"/>
                </a:schemeClr>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4" name="圆角矩形 3"/>
          <p:cNvSpPr/>
          <p:nvPr/>
        </p:nvSpPr>
        <p:spPr>
          <a:xfrm>
            <a:off x="5440377" y="1074100"/>
            <a:ext cx="1107411" cy="5117668"/>
          </a:xfrm>
          <a:prstGeom prst="roundRect">
            <a:avLst>
              <a:gd name="adj" fmla="val 50000"/>
            </a:avLst>
          </a:prstGeom>
          <a:solidFill>
            <a:srgbClr val="0070C0"/>
          </a:solidFill>
          <a:ln>
            <a:no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3" name="文本框 22"/>
          <p:cNvSpPr txBox="1"/>
          <p:nvPr/>
        </p:nvSpPr>
        <p:spPr>
          <a:xfrm>
            <a:off x="5693267" y="1786840"/>
            <a:ext cx="579005" cy="650371"/>
          </a:xfrm>
          <a:prstGeom prst="rect">
            <a:avLst/>
          </a:prstGeom>
          <a:noFill/>
        </p:spPr>
        <p:txBody>
          <a:bodyPr wrap="none" rtlCol="0">
            <a:spAutoFit/>
          </a:bodyPr>
          <a:lstStyle/>
          <a:p>
            <a:pPr>
              <a:lnSpc>
                <a:spcPct val="130000"/>
              </a:lnSpc>
            </a:pPr>
            <a:r>
              <a:rPr lang="en-US" altLang="zh-CN"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01</a:t>
            </a:r>
            <a:endParaRPr lang="zh-CN" altLang="en-US"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4" name="文本框 23"/>
          <p:cNvSpPr txBox="1"/>
          <p:nvPr/>
        </p:nvSpPr>
        <p:spPr>
          <a:xfrm>
            <a:off x="5693267" y="2845697"/>
            <a:ext cx="579005" cy="650371"/>
          </a:xfrm>
          <a:prstGeom prst="rect">
            <a:avLst/>
          </a:prstGeom>
          <a:noFill/>
        </p:spPr>
        <p:txBody>
          <a:bodyPr wrap="none" rtlCol="0">
            <a:spAutoFit/>
          </a:bodyPr>
          <a:lstStyle/>
          <a:p>
            <a:pPr>
              <a:lnSpc>
                <a:spcPct val="130000"/>
              </a:lnSpc>
            </a:pPr>
            <a:r>
              <a:rPr lang="en-US" altLang="zh-CN"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02</a:t>
            </a:r>
            <a:endParaRPr lang="zh-CN" altLang="en-US"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5" name="文本框 24"/>
          <p:cNvSpPr txBox="1"/>
          <p:nvPr/>
        </p:nvSpPr>
        <p:spPr>
          <a:xfrm>
            <a:off x="5693267" y="3904554"/>
            <a:ext cx="579005" cy="650371"/>
          </a:xfrm>
          <a:prstGeom prst="rect">
            <a:avLst/>
          </a:prstGeom>
          <a:noFill/>
        </p:spPr>
        <p:txBody>
          <a:bodyPr wrap="none" rtlCol="0">
            <a:spAutoFit/>
          </a:bodyPr>
          <a:lstStyle/>
          <a:p>
            <a:pPr>
              <a:lnSpc>
                <a:spcPct val="130000"/>
              </a:lnSpc>
            </a:pPr>
            <a:r>
              <a:rPr lang="en-US" altLang="zh-CN"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03</a:t>
            </a:r>
            <a:endParaRPr lang="zh-CN" altLang="en-US"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sp>
        <p:nvSpPr>
          <p:cNvPr id="26" name="文本框 25"/>
          <p:cNvSpPr txBox="1"/>
          <p:nvPr/>
        </p:nvSpPr>
        <p:spPr>
          <a:xfrm>
            <a:off x="5693267" y="4963410"/>
            <a:ext cx="579005" cy="650371"/>
          </a:xfrm>
          <a:prstGeom prst="rect">
            <a:avLst/>
          </a:prstGeom>
          <a:noFill/>
        </p:spPr>
        <p:txBody>
          <a:bodyPr wrap="none" rtlCol="0">
            <a:spAutoFit/>
          </a:bodyPr>
          <a:lstStyle/>
          <a:p>
            <a:pPr>
              <a:lnSpc>
                <a:spcPct val="130000"/>
              </a:lnSpc>
            </a:pPr>
            <a:r>
              <a:rPr lang="en-US" altLang="zh-CN"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04</a:t>
            </a:r>
            <a:endParaRPr lang="zh-CN" altLang="en-US" sz="3034" b="1"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endParaRPr>
          </a:p>
        </p:txBody>
      </p:sp>
      <p:grpSp>
        <p:nvGrpSpPr>
          <p:cNvPr id="52" name="组合 51"/>
          <p:cNvGrpSpPr/>
          <p:nvPr/>
        </p:nvGrpSpPr>
        <p:grpSpPr>
          <a:xfrm>
            <a:off x="-21841" y="-90076"/>
            <a:ext cx="12224554" cy="6960256"/>
            <a:chOff x="-23476" y="-94997"/>
            <a:chExt cx="12892377" cy="7340492"/>
          </a:xfrm>
        </p:grpSpPr>
        <p:sp>
          <p:nvSpPr>
            <p:cNvPr id="53" name="矩形 52"/>
            <p:cNvSpPr/>
            <p:nvPr/>
          </p:nvSpPr>
          <p:spPr>
            <a:xfrm>
              <a:off x="-11738" y="7117420"/>
              <a:ext cx="12880639" cy="1280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grpSp>
          <p:nvGrpSpPr>
            <p:cNvPr id="54" name="组合 53"/>
            <p:cNvGrpSpPr/>
            <p:nvPr/>
          </p:nvGrpSpPr>
          <p:grpSpPr>
            <a:xfrm>
              <a:off x="-23476" y="-94997"/>
              <a:ext cx="12880639" cy="1490623"/>
              <a:chOff x="-23476" y="-94997"/>
              <a:chExt cx="12880639" cy="1490623"/>
            </a:xfrm>
          </p:grpSpPr>
          <p:sp>
            <p:nvSpPr>
              <p:cNvPr id="55" name="矩形 54"/>
              <p:cNvSpPr/>
              <p:nvPr/>
            </p:nvSpPr>
            <p:spPr>
              <a:xfrm>
                <a:off x="-23476" y="0"/>
                <a:ext cx="12880639" cy="5130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6" name="矩形 55"/>
              <p:cNvSpPr/>
              <p:nvPr/>
            </p:nvSpPr>
            <p:spPr>
              <a:xfrm>
                <a:off x="8268668" y="879527"/>
                <a:ext cx="1294197" cy="5160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707">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7" name="Rectangle 4"/>
              <p:cNvSpPr txBox="1">
                <a:spLocks noChangeArrowheads="1"/>
              </p:cNvSpPr>
              <p:nvPr/>
            </p:nvSpPr>
            <p:spPr bwMode="auto">
              <a:xfrm>
                <a:off x="9453651" y="-94997"/>
                <a:ext cx="1514649"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算法部署</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8" name="Rectangle 4"/>
              <p:cNvSpPr txBox="1">
                <a:spLocks noChangeArrowheads="1"/>
              </p:cNvSpPr>
              <p:nvPr/>
            </p:nvSpPr>
            <p:spPr bwMode="auto">
              <a:xfrm>
                <a:off x="7660580" y="-93234"/>
                <a:ext cx="1514649" cy="614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搭建数据库</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59" name="Rectangle 4"/>
              <p:cNvSpPr txBox="1">
                <a:spLocks noChangeArrowheads="1"/>
              </p:cNvSpPr>
              <p:nvPr/>
            </p:nvSpPr>
            <p:spPr bwMode="auto">
              <a:xfrm>
                <a:off x="11109101" y="-94997"/>
                <a:ext cx="1336717"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用户流程</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0" name="Rectangle 4"/>
              <p:cNvSpPr txBox="1">
                <a:spLocks noChangeArrowheads="1"/>
              </p:cNvSpPr>
              <p:nvPr/>
            </p:nvSpPr>
            <p:spPr bwMode="auto">
              <a:xfrm>
                <a:off x="654919" y="-94997"/>
                <a:ext cx="2605310" cy="6149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概要设计</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sp>
            <p:nvSpPr>
              <p:cNvPr id="61" name="Rectangle 4"/>
              <p:cNvSpPr txBox="1">
                <a:spLocks noChangeArrowheads="1"/>
              </p:cNvSpPr>
              <p:nvPr/>
            </p:nvSpPr>
            <p:spPr bwMode="auto">
              <a:xfrm>
                <a:off x="5939057" y="-42490"/>
                <a:ext cx="1281515" cy="509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4" rIns="91388" bIns="4569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nSpc>
                    <a:spcPct val="130000"/>
                  </a:lnSpc>
                  <a:defRPr/>
                </a:pPr>
                <a:r>
                  <a:rPr lang="zh-CN" altLang="en-US" sz="1896" dirty="0">
                    <a:latin typeface="SF Orson Casual Heavy" panose="00000400000000000000" pitchFamily="2" charset="0"/>
                    <a:ea typeface="幼圆" panose="02010509060101010101" pitchFamily="49" charset="-122"/>
                    <a:sym typeface="SF Orson Casual Heavy" panose="00000400000000000000" pitchFamily="2" charset="0"/>
                  </a:rPr>
                  <a:t>构思框架</a:t>
                </a:r>
                <a:endParaRPr lang="en-US" altLang="zh-CN" sz="1896" dirty="0">
                  <a:latin typeface="SF Orson Casual Heavy" panose="00000400000000000000" pitchFamily="2" charset="0"/>
                  <a:ea typeface="幼圆" panose="02010509060101010101" pitchFamily="49" charset="-122"/>
                  <a:sym typeface="SF Orson Casual Heavy" panose="00000400000000000000" pitchFamily="2" charset="0"/>
                </a:endParaRPr>
              </a:p>
            </p:txBody>
          </p:sp>
        </p:grpSp>
      </p:grpSp>
      <p:sp>
        <p:nvSpPr>
          <p:cNvPr id="45" name="文本框 44">
            <a:extLst>
              <a:ext uri="{FF2B5EF4-FFF2-40B4-BE49-F238E27FC236}">
                <a16:creationId xmlns:a16="http://schemas.microsoft.com/office/drawing/2014/main" id="{EED872A7-FFEE-40B9-90CE-27E37E23D769}"/>
              </a:ext>
            </a:extLst>
          </p:cNvPr>
          <p:cNvSpPr txBox="1"/>
          <p:nvPr/>
        </p:nvSpPr>
        <p:spPr>
          <a:xfrm>
            <a:off x="6543947" y="5541872"/>
            <a:ext cx="1063112" cy="402033"/>
          </a:xfrm>
          <a:prstGeom prst="rect">
            <a:avLst/>
          </a:prstGeom>
          <a:noFill/>
        </p:spPr>
        <p:txBody>
          <a:bodyPr wrap="none" rtlCol="0">
            <a:spAutoFit/>
          </a:bodyPr>
          <a:lstStyle/>
          <a:p>
            <a:pPr>
              <a:lnSpc>
                <a:spcPct val="130000"/>
              </a:lnSpc>
            </a:pPr>
            <a:r>
              <a:rPr lang="zh-CN" altLang="en-US" sz="1707" dirty="0">
                <a:solidFill>
                  <a:schemeClr val="bg1"/>
                </a:solidFill>
                <a:latin typeface="SF Orson Casual Heavy" panose="00000400000000000000" pitchFamily="2" charset="0"/>
                <a:ea typeface="幼圆" panose="02010509060101010101" pitchFamily="49" charset="-122"/>
                <a:cs typeface="+mn-ea"/>
                <a:sym typeface="SF Orson Casual Heavy" panose="00000400000000000000" pitchFamily="2" charset="0"/>
              </a:rPr>
              <a:t>用户流程</a:t>
            </a:r>
          </a:p>
        </p:txBody>
      </p:sp>
    </p:spTree>
    <p:extLst>
      <p:ext uri="{BB962C8B-B14F-4D97-AF65-F5344CB8AC3E}">
        <p14:creationId xmlns:p14="http://schemas.microsoft.com/office/powerpoint/2010/main" val="16965457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250"/>
                                        <p:tgtEl>
                                          <p:spTgt spid="32"/>
                                        </p:tgtEl>
                                        <p:attrNameLst>
                                          <p:attrName>ppt_y</p:attrName>
                                        </p:attrNameLst>
                                      </p:cBhvr>
                                      <p:tavLst>
                                        <p:tav tm="0">
                                          <p:val>
                                            <p:strVal val="#ppt_y+#ppt_h*1.125000"/>
                                          </p:val>
                                        </p:tav>
                                        <p:tav tm="100000">
                                          <p:val>
                                            <p:strVal val="#ppt_y"/>
                                          </p:val>
                                        </p:tav>
                                      </p:tavLst>
                                    </p:anim>
                                    <p:animEffect transition="in" filter="wipe(up)">
                                      <p:cBhvr>
                                        <p:cTn id="30" dur="250"/>
                                        <p:tgtEl>
                                          <p:spTgt spid="32"/>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250"/>
                                        <p:tgtEl>
                                          <p:spTgt spid="31"/>
                                        </p:tgtEl>
                                      </p:cBhvr>
                                    </p:animEffect>
                                    <p:anim calcmode="lin" valueType="num">
                                      <p:cBhvr>
                                        <p:cTn id="34" dur="250" fill="hold"/>
                                        <p:tgtEl>
                                          <p:spTgt spid="31"/>
                                        </p:tgtEl>
                                        <p:attrNameLst>
                                          <p:attrName>ppt_x</p:attrName>
                                        </p:attrNameLst>
                                      </p:cBhvr>
                                      <p:tavLst>
                                        <p:tav tm="0">
                                          <p:val>
                                            <p:strVal val="#ppt_x"/>
                                          </p:val>
                                        </p:tav>
                                        <p:tav tm="100000">
                                          <p:val>
                                            <p:strVal val="#ppt_x"/>
                                          </p:val>
                                        </p:tav>
                                      </p:tavLst>
                                    </p:anim>
                                    <p:anim calcmode="lin" valueType="num">
                                      <p:cBhvr>
                                        <p:cTn id="35" dur="25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250"/>
                                        <p:tgtEl>
                                          <p:spTgt spid="40"/>
                                        </p:tgtEl>
                                        <p:attrNameLst>
                                          <p:attrName>ppt_y</p:attrName>
                                        </p:attrNameLst>
                                      </p:cBhvr>
                                      <p:tavLst>
                                        <p:tav tm="0">
                                          <p:val>
                                            <p:strVal val="#ppt_y+#ppt_h*1.125000"/>
                                          </p:val>
                                        </p:tav>
                                        <p:tav tm="100000">
                                          <p:val>
                                            <p:strVal val="#ppt_y"/>
                                          </p:val>
                                        </p:tav>
                                      </p:tavLst>
                                    </p:anim>
                                    <p:animEffect transition="in" filter="wipe(up)">
                                      <p:cBhvr>
                                        <p:cTn id="41" dur="250"/>
                                        <p:tgtEl>
                                          <p:spTgt spid="40"/>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250"/>
                                        <p:tgtEl>
                                          <p:spTgt spid="39"/>
                                        </p:tgtEl>
                                      </p:cBhvr>
                                    </p:animEffect>
                                    <p:anim calcmode="lin" valueType="num">
                                      <p:cBhvr>
                                        <p:cTn id="45" dur="250" fill="hold"/>
                                        <p:tgtEl>
                                          <p:spTgt spid="39"/>
                                        </p:tgtEl>
                                        <p:attrNameLst>
                                          <p:attrName>ppt_x</p:attrName>
                                        </p:attrNameLst>
                                      </p:cBhvr>
                                      <p:tavLst>
                                        <p:tav tm="0">
                                          <p:val>
                                            <p:strVal val="#ppt_x"/>
                                          </p:val>
                                        </p:tav>
                                        <p:tav tm="100000">
                                          <p:val>
                                            <p:strVal val="#ppt_x"/>
                                          </p:val>
                                        </p:tav>
                                      </p:tavLst>
                                    </p:anim>
                                    <p:anim calcmode="lin" valueType="num">
                                      <p:cBhvr>
                                        <p:cTn id="46" dur="25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250"/>
                                        <p:tgtEl>
                                          <p:spTgt spid="42"/>
                                        </p:tgtEl>
                                        <p:attrNameLst>
                                          <p:attrName>ppt_y</p:attrName>
                                        </p:attrNameLst>
                                      </p:cBhvr>
                                      <p:tavLst>
                                        <p:tav tm="0">
                                          <p:val>
                                            <p:strVal val="#ppt_y+#ppt_h*1.125000"/>
                                          </p:val>
                                        </p:tav>
                                        <p:tav tm="100000">
                                          <p:val>
                                            <p:strVal val="#ppt_y"/>
                                          </p:val>
                                        </p:tav>
                                      </p:tavLst>
                                    </p:anim>
                                    <p:animEffect transition="in" filter="wipe(up)">
                                      <p:cBhvr>
                                        <p:cTn id="52" dur="250"/>
                                        <p:tgtEl>
                                          <p:spTgt spid="42"/>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250"/>
                                        <p:tgtEl>
                                          <p:spTgt spid="41"/>
                                        </p:tgtEl>
                                      </p:cBhvr>
                                    </p:animEffect>
                                    <p:anim calcmode="lin" valueType="num">
                                      <p:cBhvr>
                                        <p:cTn id="56" dur="250" fill="hold"/>
                                        <p:tgtEl>
                                          <p:spTgt spid="41"/>
                                        </p:tgtEl>
                                        <p:attrNameLst>
                                          <p:attrName>ppt_x</p:attrName>
                                        </p:attrNameLst>
                                      </p:cBhvr>
                                      <p:tavLst>
                                        <p:tav tm="0">
                                          <p:val>
                                            <p:strVal val="#ppt_x"/>
                                          </p:val>
                                        </p:tav>
                                        <p:tav tm="100000">
                                          <p:val>
                                            <p:strVal val="#ppt_x"/>
                                          </p:val>
                                        </p:tav>
                                      </p:tavLst>
                                    </p:anim>
                                    <p:anim calcmode="lin" valueType="num">
                                      <p:cBhvr>
                                        <p:cTn id="57" dur="25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250"/>
                                        <p:tgtEl>
                                          <p:spTgt spid="44"/>
                                        </p:tgtEl>
                                        <p:attrNameLst>
                                          <p:attrName>ppt_y</p:attrName>
                                        </p:attrNameLst>
                                      </p:cBhvr>
                                      <p:tavLst>
                                        <p:tav tm="0">
                                          <p:val>
                                            <p:strVal val="#ppt_y+#ppt_h*1.125000"/>
                                          </p:val>
                                        </p:tav>
                                        <p:tav tm="100000">
                                          <p:val>
                                            <p:strVal val="#ppt_y"/>
                                          </p:val>
                                        </p:tav>
                                      </p:tavLst>
                                    </p:anim>
                                    <p:animEffect transition="in" filter="wipe(up)">
                                      <p:cBhvr>
                                        <p:cTn id="63" dur="250"/>
                                        <p:tgtEl>
                                          <p:spTgt spid="44"/>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250"/>
                                        <p:tgtEl>
                                          <p:spTgt spid="43"/>
                                        </p:tgtEl>
                                      </p:cBhvr>
                                    </p:animEffect>
                                    <p:anim calcmode="lin" valueType="num">
                                      <p:cBhvr>
                                        <p:cTn id="67" dur="250" fill="hold"/>
                                        <p:tgtEl>
                                          <p:spTgt spid="43"/>
                                        </p:tgtEl>
                                        <p:attrNameLst>
                                          <p:attrName>ppt_x</p:attrName>
                                        </p:attrNameLst>
                                      </p:cBhvr>
                                      <p:tavLst>
                                        <p:tav tm="0">
                                          <p:val>
                                            <p:strVal val="#ppt_x"/>
                                          </p:val>
                                        </p:tav>
                                        <p:tav tm="100000">
                                          <p:val>
                                            <p:strVal val="#ppt_x"/>
                                          </p:val>
                                        </p:tav>
                                      </p:tavLst>
                                    </p:anim>
                                    <p:anim calcmode="lin" valueType="num">
                                      <p:cBhvr>
                                        <p:cTn id="68" dur="25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1" grpId="0"/>
      <p:bldP spid="32" grpId="0"/>
      <p:bldP spid="39" grpId="0"/>
      <p:bldP spid="40" grpId="0"/>
      <p:bldP spid="41" grpId="0"/>
      <p:bldP spid="42" grpId="0"/>
      <p:bldP spid="43" grpId="0"/>
      <p:bldP spid="44" grpId="0"/>
      <p:bldP spid="45" grpId="0"/>
    </p:bldLst>
  </p:timing>
</p:sld>
</file>

<file path=ppt/theme/_rels/them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水滴">
  <a:themeElements>
    <a:clrScheme name="水滴">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水滴">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水滴">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1_水滴">
  <a:themeElements>
    <a:clrScheme name="水滴">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水滴">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水滴">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3.xml><?xml version="1.0" encoding="utf-8"?>
<a:theme xmlns:a="http://schemas.openxmlformats.org/drawingml/2006/main" name="2_水滴">
  <a:themeElements>
    <a:clrScheme name="水滴">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水滴">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水滴">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4.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AB946B"/>
      </a:accent1>
      <a:accent2>
        <a:srgbClr val="C04F32"/>
      </a:accent2>
      <a:accent3>
        <a:srgbClr val="DD8C3C"/>
      </a:accent3>
      <a:accent4>
        <a:srgbClr val="8E684C"/>
      </a:accent4>
      <a:accent5>
        <a:srgbClr val="CBAF62"/>
      </a:accent5>
      <a:accent6>
        <a:srgbClr val="803348"/>
      </a:accent6>
      <a:hlink>
        <a:srgbClr val="86724D"/>
      </a:hlink>
      <a:folHlink>
        <a:srgbClr val="B99E84"/>
      </a:folHlink>
    </a:clrScheme>
    <a:fontScheme name="环保">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A2BEDC8B-F191-493B-BA33-0F4F800A89D3}"/>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紫罗兰色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themeOverride>
</file>

<file path=docProps/app.xml><?xml version="1.0" encoding="utf-8"?>
<Properties xmlns="http://schemas.openxmlformats.org/officeDocument/2006/extended-properties" xmlns:vt="http://schemas.openxmlformats.org/officeDocument/2006/docPropsVTypes">
  <Template>水滴</Template>
  <TotalTime>2027</TotalTime>
  <Words>1432</Words>
  <Application>Microsoft Office PowerPoint</Application>
  <PresentationFormat>宽屏</PresentationFormat>
  <Paragraphs>323</Paragraphs>
  <Slides>25</Slides>
  <Notes>24</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25</vt:i4>
      </vt:variant>
    </vt:vector>
  </HeadingPairs>
  <TitlesOfParts>
    <vt:vector size="42" baseType="lpstr">
      <vt:lpstr>SF Orson Casual Heavy</vt:lpstr>
      <vt:lpstr>等线</vt:lpstr>
      <vt:lpstr>方正正中黑简体</vt:lpstr>
      <vt:lpstr>华文中宋</vt:lpstr>
      <vt:lpstr>时尚中黑简体</vt:lpstr>
      <vt:lpstr>微软雅黑</vt:lpstr>
      <vt:lpstr>幼圆</vt:lpstr>
      <vt:lpstr>Arial</vt:lpstr>
      <vt:lpstr>Calibri</vt:lpstr>
      <vt:lpstr>Garamond</vt:lpstr>
      <vt:lpstr>Impact</vt:lpstr>
      <vt:lpstr>Tw Cen MT</vt:lpstr>
      <vt:lpstr>Wingdings</vt:lpstr>
      <vt:lpstr>水滴</vt:lpstr>
      <vt:lpstr>1_水滴</vt:lpstr>
      <vt:lpstr>2_水滴</vt:lpstr>
      <vt:lpstr>环保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Office365</dc:creator>
  <cp:lastModifiedBy>云冲 钱</cp:lastModifiedBy>
  <cp:revision>53</cp:revision>
  <dcterms:created xsi:type="dcterms:W3CDTF">2018-11-05T11:28:22Z</dcterms:created>
  <dcterms:modified xsi:type="dcterms:W3CDTF">2019-01-17T13:17:47Z</dcterms:modified>
</cp:coreProperties>
</file>